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302" r:id="rId2"/>
    <p:sldId id="259" r:id="rId3"/>
    <p:sldId id="265" r:id="rId4"/>
    <p:sldId id="304" r:id="rId5"/>
    <p:sldId id="306" r:id="rId6"/>
    <p:sldId id="269" r:id="rId7"/>
    <p:sldId id="270" r:id="rId8"/>
    <p:sldId id="305" r:id="rId9"/>
    <p:sldId id="321" r:id="rId10"/>
    <p:sldId id="320" r:id="rId11"/>
    <p:sldId id="276" r:id="rId12"/>
    <p:sldId id="280" r:id="rId13"/>
    <p:sldId id="308" r:id="rId14"/>
    <p:sldId id="266" r:id="rId15"/>
    <p:sldId id="309" r:id="rId16"/>
    <p:sldId id="287" r:id="rId17"/>
    <p:sldId id="328" r:id="rId18"/>
    <p:sldId id="326" r:id="rId19"/>
    <p:sldId id="316" r:id="rId20"/>
    <p:sldId id="323" r:id="rId21"/>
    <p:sldId id="325" r:id="rId22"/>
    <p:sldId id="324" r:id="rId23"/>
    <p:sldId id="317" r:id="rId24"/>
    <p:sldId id="322" r:id="rId25"/>
  </p:sldIdLst>
  <p:sldSz cx="12192000" cy="6858000"/>
  <p:notesSz cx="6889750" cy="100234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28" d="100"/>
          <a:sy n="128" d="100"/>
        </p:scale>
        <p:origin x="3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2914"/>
          </a:xfrm>
          <a:prstGeom prst="rect">
            <a:avLst/>
          </a:prstGeom>
        </p:spPr>
        <p:txBody>
          <a:bodyPr vert="horz" lIns="96643" tIns="48321" rIns="96643" bIns="48321" rtlCol="0"/>
          <a:lstStyle>
            <a:lvl1pPr algn="l">
              <a:defRPr sz="1300"/>
            </a:lvl1pPr>
          </a:lstStyle>
          <a:p>
            <a:endParaRPr lang="fr-FR"/>
          </a:p>
        </p:txBody>
      </p:sp>
      <p:sp>
        <p:nvSpPr>
          <p:cNvPr id="3" name="Espace réservé de la date 2"/>
          <p:cNvSpPr>
            <a:spLocks noGrp="1"/>
          </p:cNvSpPr>
          <p:nvPr>
            <p:ph type="dt" idx="1"/>
          </p:nvPr>
        </p:nvSpPr>
        <p:spPr>
          <a:xfrm>
            <a:off x="3902597" y="0"/>
            <a:ext cx="2985558" cy="502914"/>
          </a:xfrm>
          <a:prstGeom prst="rect">
            <a:avLst/>
          </a:prstGeom>
        </p:spPr>
        <p:txBody>
          <a:bodyPr vert="horz" lIns="96643" tIns="48321" rIns="96643" bIns="48321" rtlCol="0"/>
          <a:lstStyle>
            <a:lvl1pPr algn="r">
              <a:defRPr sz="1300"/>
            </a:lvl1pPr>
          </a:lstStyle>
          <a:p>
            <a:fld id="{61E6CB55-291C-49BC-930E-0A4314AAD390}" type="datetimeFigureOut">
              <a:rPr lang="fr-FR" smtClean="0"/>
              <a:t>15/11/2020</a:t>
            </a:fld>
            <a:endParaRPr lang="fr-FR"/>
          </a:p>
        </p:txBody>
      </p:sp>
      <p:sp>
        <p:nvSpPr>
          <p:cNvPr id="4" name="Espace réservé de l'image des diapositives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43" tIns="48321" rIns="96643" bIns="48321" rtlCol="0" anchor="ctr"/>
          <a:lstStyle/>
          <a:p>
            <a:endParaRPr lang="fr-FR"/>
          </a:p>
        </p:txBody>
      </p:sp>
      <p:sp>
        <p:nvSpPr>
          <p:cNvPr id="5" name="Espace réservé des commentaires 4"/>
          <p:cNvSpPr>
            <a:spLocks noGrp="1"/>
          </p:cNvSpPr>
          <p:nvPr>
            <p:ph type="body" sz="quarter" idx="3"/>
          </p:nvPr>
        </p:nvSpPr>
        <p:spPr>
          <a:xfrm>
            <a:off x="688975" y="4823797"/>
            <a:ext cx="5511800" cy="3946743"/>
          </a:xfrm>
          <a:prstGeom prst="rect">
            <a:avLst/>
          </a:prstGeom>
        </p:spPr>
        <p:txBody>
          <a:bodyPr vert="horz" lIns="96643" tIns="48321" rIns="96643" bIns="4832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20562"/>
            <a:ext cx="2985558" cy="502913"/>
          </a:xfrm>
          <a:prstGeom prst="rect">
            <a:avLst/>
          </a:prstGeom>
        </p:spPr>
        <p:txBody>
          <a:bodyPr vert="horz" lIns="96643" tIns="48321" rIns="96643" bIns="4832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2597" y="9520562"/>
            <a:ext cx="2985558" cy="502913"/>
          </a:xfrm>
          <a:prstGeom prst="rect">
            <a:avLst/>
          </a:prstGeom>
        </p:spPr>
        <p:txBody>
          <a:bodyPr vert="horz" lIns="96643" tIns="48321" rIns="96643" bIns="48321" rtlCol="0" anchor="b"/>
          <a:lstStyle>
            <a:lvl1pPr algn="r">
              <a:defRPr sz="1300"/>
            </a:lvl1pPr>
          </a:lstStyle>
          <a:p>
            <a:fld id="{0F137012-CDA5-4C98-9BE3-F0838EF03FE7}" type="slidenum">
              <a:rPr lang="fr-FR" smtClean="0"/>
              <a:t>‹N°›</a:t>
            </a:fld>
            <a:endParaRPr lang="fr-FR"/>
          </a:p>
        </p:txBody>
      </p:sp>
    </p:spTree>
    <p:extLst>
      <p:ext uri="{BB962C8B-B14F-4D97-AF65-F5344CB8AC3E}">
        <p14:creationId xmlns:p14="http://schemas.microsoft.com/office/powerpoint/2010/main" val="2331392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F137012-CDA5-4C98-9BE3-F0838EF03FE7}" type="slidenum">
              <a:rPr lang="fr-FR" smtClean="0"/>
              <a:t>1</a:t>
            </a:fld>
            <a:endParaRPr lang="fr-FR"/>
          </a:p>
        </p:txBody>
      </p:sp>
    </p:spTree>
    <p:extLst>
      <p:ext uri="{BB962C8B-B14F-4D97-AF65-F5344CB8AC3E}">
        <p14:creationId xmlns:p14="http://schemas.microsoft.com/office/powerpoint/2010/main" val="293272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F137012-CDA5-4C98-9BE3-F0838EF03FE7}" type="slidenum">
              <a:rPr lang="fr-FR" smtClean="0"/>
              <a:t>2</a:t>
            </a:fld>
            <a:endParaRPr lang="fr-FR"/>
          </a:p>
        </p:txBody>
      </p:sp>
    </p:spTree>
    <p:extLst>
      <p:ext uri="{BB962C8B-B14F-4D97-AF65-F5344CB8AC3E}">
        <p14:creationId xmlns:p14="http://schemas.microsoft.com/office/powerpoint/2010/main" val="792236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17" name="Groupe 16"/>
          <p:cNvGrpSpPr/>
          <p:nvPr userDrawn="1"/>
        </p:nvGrpSpPr>
        <p:grpSpPr>
          <a:xfrm>
            <a:off x="-17418" y="635"/>
            <a:ext cx="11606966" cy="6867639"/>
            <a:chOff x="-17418" y="635"/>
            <a:chExt cx="11606966" cy="6867639"/>
          </a:xfrm>
        </p:grpSpPr>
        <p:grpSp>
          <p:nvGrpSpPr>
            <p:cNvPr id="7" name="Groupe 6"/>
            <p:cNvGrpSpPr/>
            <p:nvPr userDrawn="1"/>
          </p:nvGrpSpPr>
          <p:grpSpPr>
            <a:xfrm>
              <a:off x="-17418" y="635"/>
              <a:ext cx="3351530" cy="6857365"/>
              <a:chOff x="0" y="0"/>
              <a:chExt cx="3351530" cy="6857365"/>
            </a:xfrm>
          </p:grpSpPr>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4712" r="63664" b="4712"/>
              <a:stretch/>
            </p:blipFill>
            <p:spPr bwMode="auto">
              <a:xfrm>
                <a:off x="19050" y="0"/>
                <a:ext cx="3322320" cy="6857365"/>
              </a:xfrm>
              <a:prstGeom prst="rect">
                <a:avLst/>
              </a:prstGeom>
              <a:ln>
                <a:noFill/>
              </a:ln>
              <a:extLst>
                <a:ext uri="{53640926-AAD7-44D8-BBD7-CCE9431645EC}">
                  <a14:shadowObscured xmlns:a14="http://schemas.microsoft.com/office/drawing/2010/main"/>
                </a:ext>
              </a:extLst>
            </p:spPr>
          </p:pic>
          <p:pic>
            <p:nvPicPr>
              <p:cNvPr id="9" name="Imag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5350" y="4419600"/>
                <a:ext cx="2446020" cy="2374265"/>
              </a:xfrm>
              <a:prstGeom prst="rect">
                <a:avLst/>
              </a:prstGeom>
            </p:spPr>
          </p:pic>
          <p:pic>
            <p:nvPicPr>
              <p:cNvPr id="10" name="Image 9"/>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900" y="3238500"/>
                <a:ext cx="2052955" cy="1903730"/>
              </a:xfrm>
              <a:prstGeom prst="rect">
                <a:avLst/>
              </a:prstGeom>
            </p:spPr>
          </p:pic>
          <p:pic>
            <p:nvPicPr>
              <p:cNvPr id="11" name="Picture 7" descr="C:\Users\arousseau\Documents\Alternance\Element graphique\Image1.jp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57204">
                <a:off x="847725" y="257175"/>
                <a:ext cx="2503805" cy="238506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924050"/>
                <a:ext cx="1856740" cy="1607185"/>
              </a:xfrm>
              <a:prstGeom prst="rect">
                <a:avLst/>
              </a:prstGeom>
            </p:spPr>
          </p:pic>
        </p:grpSp>
        <p:pic>
          <p:nvPicPr>
            <p:cNvPr id="16" name="Imag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69548" y="5644925"/>
              <a:ext cx="720000" cy="1223349"/>
            </a:xfrm>
            <a:prstGeom prst="rect">
              <a:avLst/>
            </a:prstGeom>
          </p:spPr>
        </p:pic>
      </p:grpSp>
      <p:sp>
        <p:nvSpPr>
          <p:cNvPr id="2" name="Titre 1"/>
          <p:cNvSpPr>
            <a:spLocks noGrp="1"/>
          </p:cNvSpPr>
          <p:nvPr>
            <p:ph type="ctrTitle"/>
          </p:nvPr>
        </p:nvSpPr>
        <p:spPr>
          <a:xfrm>
            <a:off x="2455822" y="328773"/>
            <a:ext cx="9630204" cy="4354628"/>
          </a:xfrm>
        </p:spPr>
        <p:txBody>
          <a:bodyPr anchor="b"/>
          <a:lstStyle>
            <a:lvl1pPr algn="ctr">
              <a:defRPr sz="6000" b="1">
                <a:solidFill>
                  <a:srgbClr val="0070C0"/>
                </a:solidFill>
              </a:defRPr>
            </a:lvl1pPr>
          </a:lstStyle>
          <a:p>
            <a:r>
              <a:rPr lang="fr-FR" dirty="0"/>
              <a:t>Modifiez le style du titre</a:t>
            </a:r>
          </a:p>
        </p:txBody>
      </p:sp>
      <p:sp>
        <p:nvSpPr>
          <p:cNvPr id="3" name="Sous-titre 2"/>
          <p:cNvSpPr>
            <a:spLocks noGrp="1"/>
          </p:cNvSpPr>
          <p:nvPr>
            <p:ph type="subTitle" idx="1"/>
          </p:nvPr>
        </p:nvSpPr>
        <p:spPr>
          <a:xfrm>
            <a:off x="2455822" y="4820926"/>
            <a:ext cx="9630204" cy="837565"/>
          </a:xfrm>
          <a:prstGeom prst="rect">
            <a:avLst/>
          </a:prstGeo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3" name="Espace réservé du pied de page 4"/>
          <p:cNvSpPr>
            <a:spLocks noGrp="1"/>
          </p:cNvSpPr>
          <p:nvPr>
            <p:ph type="ftr" sz="quarter" idx="11"/>
          </p:nvPr>
        </p:nvSpPr>
        <p:spPr>
          <a:xfrm>
            <a:off x="4667794" y="6570000"/>
            <a:ext cx="6099523" cy="288000"/>
          </a:xfrm>
          <a:prstGeom prst="rect">
            <a:avLst/>
          </a:prstGeom>
        </p:spPr>
        <p:txBody>
          <a:bodyPr/>
          <a:lstStyle>
            <a:lvl1pPr algn="r">
              <a:defRPr sz="1000">
                <a:solidFill>
                  <a:schemeClr val="bg1">
                    <a:lumMod val="95000"/>
                  </a:schemeClr>
                </a:solidFill>
                <a:latin typeface="Arial Narrow" panose="020B0606020202030204" pitchFamily="34" charset="0"/>
              </a:defRPr>
            </a:lvl1pPr>
          </a:lstStyle>
          <a:p>
            <a:pPr defTabSz="360000"/>
            <a:r>
              <a:rPr lang="fr-FR">
                <a:solidFill>
                  <a:srgbClr val="626262"/>
                </a:solidFill>
              </a:rPr>
              <a:t>77 / Synthèse–Veille sur les dispositifs en procédures exceptionnelles liées au COVID-19</a:t>
            </a:r>
            <a:endParaRPr lang="fr-FR" b="1" dirty="0">
              <a:solidFill>
                <a:srgbClr val="0070C0"/>
              </a:solidFill>
            </a:endParaRPr>
          </a:p>
        </p:txBody>
      </p:sp>
      <p:sp>
        <p:nvSpPr>
          <p:cNvPr id="14" name="Espace réservé du numéro de diapositive 5"/>
          <p:cNvSpPr>
            <a:spLocks noGrp="1"/>
          </p:cNvSpPr>
          <p:nvPr>
            <p:ph type="sldNum" sz="quarter" idx="12"/>
          </p:nvPr>
        </p:nvSpPr>
        <p:spPr>
          <a:xfrm>
            <a:off x="11599822" y="6564539"/>
            <a:ext cx="486204" cy="288000"/>
          </a:xfrm>
          <a:prstGeom prst="rect">
            <a:avLst/>
          </a:prstGeom>
        </p:spPr>
        <p:txBody>
          <a:bodyPr lIns="0" tIns="0" rIns="0" bIns="0"/>
          <a:lstStyle>
            <a:lvl1pPr algn="r">
              <a:defRPr sz="1050">
                <a:solidFill>
                  <a:schemeClr val="bg1">
                    <a:lumMod val="50000"/>
                  </a:schemeClr>
                </a:solidFill>
                <a:latin typeface="Arial Narrow" panose="020B0606020202030204" pitchFamily="34" charset="0"/>
              </a:defRPr>
            </a:lvl1pPr>
          </a:lstStyle>
          <a:p>
            <a:fld id="{A5D0801B-CC69-4AD8-8C7A-AAE6B361F06B}" type="slidenum">
              <a:rPr lang="fr-FR" smtClean="0"/>
              <a:pPr/>
              <a:t>‹N°›</a:t>
            </a:fld>
            <a:endParaRPr lang="fr-FR" dirty="0"/>
          </a:p>
        </p:txBody>
      </p:sp>
      <p:sp>
        <p:nvSpPr>
          <p:cNvPr id="15" name="Espace réservé de la date 3"/>
          <p:cNvSpPr>
            <a:spLocks noGrp="1"/>
          </p:cNvSpPr>
          <p:nvPr>
            <p:ph type="dt" sz="half" idx="10"/>
          </p:nvPr>
        </p:nvSpPr>
        <p:spPr>
          <a:xfrm>
            <a:off x="79745" y="6570000"/>
            <a:ext cx="3302892" cy="288000"/>
          </a:xfrm>
          <a:prstGeom prst="rect">
            <a:avLst/>
          </a:prstGeom>
        </p:spPr>
        <p:txBody>
          <a:bodyPr lIns="0" tIns="0" rIns="0" bIns="0" anchor="ctr"/>
          <a:lstStyle>
            <a:lvl1pPr>
              <a:defRPr sz="1000" b="1">
                <a:solidFill>
                  <a:schemeClr val="tx1"/>
                </a:solidFill>
                <a:latin typeface="Arial Narrow" panose="020B0606020202030204" pitchFamily="34" charset="0"/>
              </a:defRPr>
            </a:lvl1pPr>
          </a:lstStyle>
          <a:p>
            <a:r>
              <a:rPr lang="fr-FR">
                <a:solidFill>
                  <a:schemeClr val="bg1"/>
                </a:solidFill>
              </a:rPr>
              <a:t>Direction Emploi et Politique de la Ville - MàJ du 24/04/2020</a:t>
            </a:r>
            <a:endParaRPr lang="fr-FR" b="0" dirty="0"/>
          </a:p>
        </p:txBody>
      </p:sp>
    </p:spTree>
    <p:extLst>
      <p:ext uri="{BB962C8B-B14F-4D97-AF65-F5344CB8AC3E}">
        <p14:creationId xmlns:p14="http://schemas.microsoft.com/office/powerpoint/2010/main" val="294043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1" y="6387808"/>
            <a:ext cx="3904884" cy="470192"/>
          </a:xfrm>
        </p:spPr>
        <p:txBody>
          <a:bodyPr/>
          <a:lstStyle>
            <a:lvl1pPr>
              <a:defRPr sz="1050">
                <a:solidFill>
                  <a:schemeClr val="bg1">
                    <a:lumMod val="50000"/>
                  </a:schemeClr>
                </a:solidFill>
              </a:defRPr>
            </a:lvl1pPr>
          </a:lstStyle>
          <a:p>
            <a:r>
              <a:rPr lang="fr-FR"/>
              <a:t>Direction Emploi et Politique de la Ville - MàJ du 24/04/2020</a:t>
            </a:r>
            <a:endParaRPr lang="fr-FR" dirty="0"/>
          </a:p>
        </p:txBody>
      </p:sp>
      <p:sp>
        <p:nvSpPr>
          <p:cNvPr id="2" name="Titre 1"/>
          <p:cNvSpPr>
            <a:spLocks noGrp="1"/>
          </p:cNvSpPr>
          <p:nvPr>
            <p:ph type="title"/>
          </p:nvPr>
        </p:nvSpPr>
        <p:spPr>
          <a:xfrm>
            <a:off x="61644" y="5532"/>
            <a:ext cx="11160000" cy="720000"/>
          </a:xfrm>
        </p:spPr>
        <p:txBody>
          <a:bodyPr/>
          <a:lstStyle>
            <a:lvl1pPr>
              <a:defRPr>
                <a:latin typeface="AR JULIAN" panose="02000000000000000000" pitchFamily="2" charset="0"/>
              </a:defRPr>
            </a:lvl1pPr>
          </a:lstStyle>
          <a:p>
            <a:r>
              <a:rPr lang="fr-FR" dirty="0"/>
              <a:t>Modifiez le style du titre</a:t>
            </a:r>
          </a:p>
        </p:txBody>
      </p:sp>
      <p:sp>
        <p:nvSpPr>
          <p:cNvPr id="9" name="Espace réservé du contenu 2"/>
          <p:cNvSpPr>
            <a:spLocks noGrp="1"/>
          </p:cNvSpPr>
          <p:nvPr>
            <p:ph idx="1"/>
          </p:nvPr>
        </p:nvSpPr>
        <p:spPr>
          <a:xfrm>
            <a:off x="57369" y="801384"/>
            <a:ext cx="12060000" cy="5478224"/>
          </a:xfrm>
          <a:prstGeom prst="rect">
            <a:avLst/>
          </a:prstGeom>
        </p:spPr>
        <p:txBody>
          <a:bodyPr anchor="ctr"/>
          <a:lstStyle>
            <a:lvl1pPr marL="180000" indent="-180000">
              <a:buClr>
                <a:srgbClr val="0070C0"/>
              </a:buClr>
              <a:buSzPct val="80000"/>
              <a:buFont typeface="Wingdings 3" panose="05040102010807070707" pitchFamily="18" charset="2"/>
              <a:buChar char="´"/>
              <a:defRPr sz="1800"/>
            </a:lvl1pPr>
            <a:lvl2pPr marL="360000" indent="-180000">
              <a:buClr>
                <a:srgbClr val="0070C0"/>
              </a:buClr>
              <a:buSzPct val="90000"/>
              <a:buFont typeface="Wingdings" panose="05000000000000000000" pitchFamily="2" charset="2"/>
              <a:buChar char="v"/>
              <a:defRPr sz="1700"/>
            </a:lvl2pPr>
            <a:lvl3pPr marL="540000" indent="-180000">
              <a:spcBef>
                <a:spcPts val="300"/>
              </a:spcBef>
              <a:buClr>
                <a:srgbClr val="0070C0"/>
              </a:buClr>
              <a:buSzPct val="60000"/>
              <a:buFont typeface="Wingdings" panose="05000000000000000000" pitchFamily="2" charset="2"/>
              <a:buChar char=""/>
              <a:defRPr sz="1600"/>
            </a:lvl3pPr>
            <a:lvl4pPr marL="720000" indent="-180000">
              <a:spcBef>
                <a:spcPts val="300"/>
              </a:spcBef>
              <a:buClr>
                <a:srgbClr val="00B0F0"/>
              </a:buClr>
              <a:buFont typeface="Calibri" panose="020F0502020204030204" pitchFamily="34" charset="0"/>
              <a:buChar char="○"/>
              <a:defRPr sz="1500"/>
            </a:lvl4pPr>
            <a:lvl5pPr marL="900000" indent="-180000">
              <a:spcBef>
                <a:spcPts val="100"/>
              </a:spcBef>
              <a:buClr>
                <a:srgbClr val="00B0F0"/>
              </a:buClr>
              <a:defRPr sz="14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11" name="Groupe 10"/>
          <p:cNvGrpSpPr/>
          <p:nvPr userDrawn="1"/>
        </p:nvGrpSpPr>
        <p:grpSpPr>
          <a:xfrm>
            <a:off x="61644" y="6315890"/>
            <a:ext cx="12060000" cy="503718"/>
            <a:chOff x="876300" y="4127495"/>
            <a:chExt cx="10439400" cy="503718"/>
          </a:xfrm>
        </p:grpSpPr>
        <p:sp>
          <p:nvSpPr>
            <p:cNvPr id="12" name="Forme libre 11"/>
            <p:cNvSpPr/>
            <p:nvPr userDrawn="1"/>
          </p:nvSpPr>
          <p:spPr>
            <a:xfrm>
              <a:off x="1613852" y="4127495"/>
              <a:ext cx="8964295" cy="503718"/>
            </a:xfrm>
            <a:custGeom>
              <a:avLst/>
              <a:gdLst>
                <a:gd name="connsiteX0" fmla="*/ 0 w 6769510"/>
                <a:gd name="connsiteY0" fmla="*/ 958645 h 958645"/>
                <a:gd name="connsiteX1" fmla="*/ 6769510 w 6769510"/>
                <a:gd name="connsiteY1" fmla="*/ 958645 h 958645"/>
                <a:gd name="connsiteX2" fmla="*/ 6769510 w 6769510"/>
                <a:gd name="connsiteY2" fmla="*/ 0 h 958645"/>
                <a:gd name="connsiteX3" fmla="*/ 58994 w 6769510"/>
                <a:gd name="connsiteY3" fmla="*/ 958645 h 958645"/>
                <a:gd name="connsiteX4" fmla="*/ 58994 w 6769510"/>
                <a:gd name="connsiteY4" fmla="*/ 943897 h 95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510" h="958645">
                  <a:moveTo>
                    <a:pt x="0" y="958645"/>
                  </a:moveTo>
                  <a:lnTo>
                    <a:pt x="6769510" y="958645"/>
                  </a:lnTo>
                  <a:lnTo>
                    <a:pt x="6769510" y="0"/>
                  </a:lnTo>
                  <a:lnTo>
                    <a:pt x="58994" y="958645"/>
                  </a:lnTo>
                  <a:lnTo>
                    <a:pt x="58994" y="943897"/>
                  </a:lnTo>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13" name="Forme libre 12"/>
            <p:cNvSpPr/>
            <p:nvPr userDrawn="1"/>
          </p:nvSpPr>
          <p:spPr>
            <a:xfrm>
              <a:off x="876300" y="4199413"/>
              <a:ext cx="10439400" cy="431800"/>
            </a:xfrm>
            <a:custGeom>
              <a:avLst/>
              <a:gdLst>
                <a:gd name="connsiteX0" fmla="*/ 0 w 6769510"/>
                <a:gd name="connsiteY0" fmla="*/ 958645 h 958645"/>
                <a:gd name="connsiteX1" fmla="*/ 6769510 w 6769510"/>
                <a:gd name="connsiteY1" fmla="*/ 958645 h 958645"/>
                <a:gd name="connsiteX2" fmla="*/ 6769510 w 6769510"/>
                <a:gd name="connsiteY2" fmla="*/ 0 h 958645"/>
                <a:gd name="connsiteX3" fmla="*/ 58994 w 6769510"/>
                <a:gd name="connsiteY3" fmla="*/ 958645 h 958645"/>
                <a:gd name="connsiteX4" fmla="*/ 58994 w 6769510"/>
                <a:gd name="connsiteY4" fmla="*/ 943897 h 95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510" h="958645">
                  <a:moveTo>
                    <a:pt x="0" y="958645"/>
                  </a:moveTo>
                  <a:lnTo>
                    <a:pt x="6769510" y="958645"/>
                  </a:lnTo>
                  <a:lnTo>
                    <a:pt x="6769510" y="0"/>
                  </a:lnTo>
                  <a:lnTo>
                    <a:pt x="58994" y="958645"/>
                  </a:lnTo>
                  <a:lnTo>
                    <a:pt x="58994" y="943897"/>
                  </a:lnTo>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pic>
        <p:nvPicPr>
          <p:cNvPr id="14" name="Imag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79458" y="0"/>
            <a:ext cx="720000" cy="1223349"/>
          </a:xfrm>
          <a:prstGeom prst="rect">
            <a:avLst/>
          </a:prstGeom>
        </p:spPr>
      </p:pic>
      <p:sp>
        <p:nvSpPr>
          <p:cNvPr id="4" name="Espace réservé du pied de page 3"/>
          <p:cNvSpPr>
            <a:spLocks noGrp="1"/>
          </p:cNvSpPr>
          <p:nvPr>
            <p:ph type="ftr" sz="quarter" idx="11"/>
          </p:nvPr>
        </p:nvSpPr>
        <p:spPr>
          <a:xfrm>
            <a:off x="4756935" y="6557178"/>
            <a:ext cx="6574302" cy="270000"/>
          </a:xfrm>
        </p:spPr>
        <p:txBody>
          <a:bodyPr/>
          <a:lstStyle>
            <a:lvl1pPr algn="l">
              <a:defRPr sz="1050" b="0">
                <a:solidFill>
                  <a:schemeClr val="bg1"/>
                </a:solidFill>
              </a:defRPr>
            </a:lvl1pPr>
          </a:lstStyle>
          <a:p>
            <a:pPr algn="r" defTabSz="360000">
              <a:tabLst>
                <a:tab pos="11126788" algn="r"/>
              </a:tabLst>
            </a:pPr>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a:xfrm>
            <a:off x="11372333" y="6553229"/>
            <a:ext cx="720000" cy="270000"/>
          </a:xfrm>
        </p:spPr>
        <p:txBody>
          <a:bodyPr/>
          <a:lstStyle>
            <a:lvl1pPr>
              <a:defRPr sz="1050" b="1">
                <a:solidFill>
                  <a:schemeClr val="bg1"/>
                </a:solidFill>
              </a:defRPr>
            </a:lvl1pPr>
          </a:lstStyle>
          <a:p>
            <a:fld id="{D51C783C-9265-4A17-BFAA-D1F815E576CA}" type="slidenum">
              <a:rPr lang="fr-FR" smtClean="0"/>
              <a:pPr/>
              <a:t>‹N°›</a:t>
            </a:fld>
            <a:endParaRPr lang="fr-FR" dirty="0"/>
          </a:p>
        </p:txBody>
      </p:sp>
    </p:spTree>
    <p:extLst>
      <p:ext uri="{BB962C8B-B14F-4D97-AF65-F5344CB8AC3E}">
        <p14:creationId xmlns:p14="http://schemas.microsoft.com/office/powerpoint/2010/main" val="78686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644" y="5532"/>
            <a:ext cx="11160000" cy="720000"/>
          </a:xfrm>
        </p:spPr>
        <p:txBody>
          <a:bodyPr/>
          <a:lstStyle>
            <a:lvl1pPr>
              <a:defRPr>
                <a:latin typeface="AR JULIAN" panose="02000000000000000000" pitchFamily="2" charset="0"/>
              </a:defRPr>
            </a:lvl1pPr>
          </a:lstStyle>
          <a:p>
            <a:r>
              <a:rPr lang="fr-FR" dirty="0"/>
              <a:t>Modifiez le style du titre</a:t>
            </a:r>
          </a:p>
        </p:txBody>
      </p:sp>
      <p:sp>
        <p:nvSpPr>
          <p:cNvPr id="4" name="Espace réservé de la date 3"/>
          <p:cNvSpPr>
            <a:spLocks noGrp="1"/>
          </p:cNvSpPr>
          <p:nvPr>
            <p:ph type="dt" sz="half" idx="10"/>
          </p:nvPr>
        </p:nvSpPr>
        <p:spPr/>
        <p:txBody>
          <a:bodyPr/>
          <a:lstStyle/>
          <a:p>
            <a:r>
              <a:rPr lang="fr-FR"/>
              <a:t>Direction Emploi et Politique de la Ville - MàJ du 24/04/2020</a:t>
            </a:r>
            <a:endParaRPr lang="fr-FR" dirty="0"/>
          </a:p>
        </p:txBody>
      </p:sp>
      <p:pic>
        <p:nvPicPr>
          <p:cNvPr id="8" name="Image 7"/>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359" y="5374986"/>
            <a:ext cx="2519680" cy="2477135"/>
          </a:xfrm>
          <a:prstGeom prst="rect">
            <a:avLst/>
          </a:prstGeom>
        </p:spPr>
      </p:pic>
      <p:pic>
        <p:nvPicPr>
          <p:cNvPr id="9" name="Image 8"/>
          <p:cNvPicPr/>
          <p:nvPr userDrawn="1"/>
        </p:nvPicPr>
        <p:blipFill>
          <a:blip r:embed="rId2" cstate="print">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93651" y="5869016"/>
            <a:ext cx="2519680" cy="2477135"/>
          </a:xfrm>
          <a:prstGeom prst="rect">
            <a:avLst/>
          </a:prstGeom>
        </p:spPr>
      </p:pic>
      <p:grpSp>
        <p:nvGrpSpPr>
          <p:cNvPr id="10" name="Groupe 9"/>
          <p:cNvGrpSpPr/>
          <p:nvPr userDrawn="1"/>
        </p:nvGrpSpPr>
        <p:grpSpPr>
          <a:xfrm>
            <a:off x="61644" y="6315890"/>
            <a:ext cx="12060000" cy="503718"/>
            <a:chOff x="876300" y="4127495"/>
            <a:chExt cx="10439400" cy="503718"/>
          </a:xfrm>
        </p:grpSpPr>
        <p:sp>
          <p:nvSpPr>
            <p:cNvPr id="11" name="Forme libre 10"/>
            <p:cNvSpPr/>
            <p:nvPr userDrawn="1"/>
          </p:nvSpPr>
          <p:spPr>
            <a:xfrm>
              <a:off x="1613852" y="4127495"/>
              <a:ext cx="8964295" cy="503718"/>
            </a:xfrm>
            <a:custGeom>
              <a:avLst/>
              <a:gdLst>
                <a:gd name="connsiteX0" fmla="*/ 0 w 6769510"/>
                <a:gd name="connsiteY0" fmla="*/ 958645 h 958645"/>
                <a:gd name="connsiteX1" fmla="*/ 6769510 w 6769510"/>
                <a:gd name="connsiteY1" fmla="*/ 958645 h 958645"/>
                <a:gd name="connsiteX2" fmla="*/ 6769510 w 6769510"/>
                <a:gd name="connsiteY2" fmla="*/ 0 h 958645"/>
                <a:gd name="connsiteX3" fmla="*/ 58994 w 6769510"/>
                <a:gd name="connsiteY3" fmla="*/ 958645 h 958645"/>
                <a:gd name="connsiteX4" fmla="*/ 58994 w 6769510"/>
                <a:gd name="connsiteY4" fmla="*/ 943897 h 95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510" h="958645">
                  <a:moveTo>
                    <a:pt x="0" y="958645"/>
                  </a:moveTo>
                  <a:lnTo>
                    <a:pt x="6769510" y="958645"/>
                  </a:lnTo>
                  <a:lnTo>
                    <a:pt x="6769510" y="0"/>
                  </a:lnTo>
                  <a:lnTo>
                    <a:pt x="58994" y="958645"/>
                  </a:lnTo>
                  <a:lnTo>
                    <a:pt x="58994" y="943897"/>
                  </a:lnTo>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12" name="Forme libre 11"/>
            <p:cNvSpPr/>
            <p:nvPr userDrawn="1"/>
          </p:nvSpPr>
          <p:spPr>
            <a:xfrm>
              <a:off x="876300" y="4199413"/>
              <a:ext cx="10439400" cy="431800"/>
            </a:xfrm>
            <a:custGeom>
              <a:avLst/>
              <a:gdLst>
                <a:gd name="connsiteX0" fmla="*/ 0 w 6769510"/>
                <a:gd name="connsiteY0" fmla="*/ 958645 h 958645"/>
                <a:gd name="connsiteX1" fmla="*/ 6769510 w 6769510"/>
                <a:gd name="connsiteY1" fmla="*/ 958645 h 958645"/>
                <a:gd name="connsiteX2" fmla="*/ 6769510 w 6769510"/>
                <a:gd name="connsiteY2" fmla="*/ 0 h 958645"/>
                <a:gd name="connsiteX3" fmla="*/ 58994 w 6769510"/>
                <a:gd name="connsiteY3" fmla="*/ 958645 h 958645"/>
                <a:gd name="connsiteX4" fmla="*/ 58994 w 6769510"/>
                <a:gd name="connsiteY4" fmla="*/ 943897 h 95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510" h="958645">
                  <a:moveTo>
                    <a:pt x="0" y="958645"/>
                  </a:moveTo>
                  <a:lnTo>
                    <a:pt x="6769510" y="958645"/>
                  </a:lnTo>
                  <a:lnTo>
                    <a:pt x="6769510" y="0"/>
                  </a:lnTo>
                  <a:lnTo>
                    <a:pt x="58994" y="958645"/>
                  </a:lnTo>
                  <a:lnTo>
                    <a:pt x="58994" y="943897"/>
                  </a:lnTo>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pic>
        <p:nvPicPr>
          <p:cNvPr id="13" name="Imag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79458" y="0"/>
            <a:ext cx="720000" cy="1223349"/>
          </a:xfrm>
          <a:prstGeom prst="rect">
            <a:avLst/>
          </a:prstGeom>
        </p:spPr>
      </p:pic>
      <p:sp>
        <p:nvSpPr>
          <p:cNvPr id="5" name="Espace réservé du pied de page 4"/>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6" name="Espace réservé du numéro de diapositive 5"/>
          <p:cNvSpPr>
            <a:spLocks noGrp="1"/>
          </p:cNvSpPr>
          <p:nvPr>
            <p:ph type="sldNum" sz="quarter" idx="12"/>
          </p:nvPr>
        </p:nvSpPr>
        <p:spPr/>
        <p:txBody>
          <a:bodyPr/>
          <a:lstStyle/>
          <a:p>
            <a:fld id="{D51C783C-9265-4A17-BFAA-D1F815E576CA}" type="slidenum">
              <a:rPr lang="fr-FR" smtClean="0"/>
              <a:t>‹N°›</a:t>
            </a:fld>
            <a:endParaRPr lang="fr-FR"/>
          </a:p>
        </p:txBody>
      </p:sp>
      <p:sp>
        <p:nvSpPr>
          <p:cNvPr id="14" name="Espace réservé du contenu 2"/>
          <p:cNvSpPr>
            <a:spLocks noGrp="1"/>
          </p:cNvSpPr>
          <p:nvPr>
            <p:ph idx="1"/>
          </p:nvPr>
        </p:nvSpPr>
        <p:spPr>
          <a:xfrm>
            <a:off x="57369" y="801384"/>
            <a:ext cx="12060000" cy="5478224"/>
          </a:xfrm>
          <a:prstGeom prst="rect">
            <a:avLst/>
          </a:prstGeom>
        </p:spPr>
        <p:txBody>
          <a:bodyPr anchor="ctr"/>
          <a:lstStyle>
            <a:lvl1pPr marL="228600" indent="-228600">
              <a:buClr>
                <a:srgbClr val="0070C0"/>
              </a:buClr>
              <a:buFont typeface="Wingdings 3" panose="05040102010807070707" pitchFamily="18" charset="2"/>
              <a:buChar char="´"/>
              <a:defRPr/>
            </a:lvl1pPr>
            <a:lvl2pPr marL="685800" indent="-228600">
              <a:buClr>
                <a:srgbClr val="0070C0"/>
              </a:buClr>
              <a:buSzPct val="60000"/>
              <a:buFont typeface="Wingdings" panose="05000000000000000000" pitchFamily="2" charset="2"/>
              <a:buChar char="v"/>
              <a:defRPr/>
            </a:lvl2pPr>
            <a:lvl3pPr marL="1143000" indent="-228600">
              <a:buClr>
                <a:srgbClr val="0070C0"/>
              </a:buClr>
              <a:buSzPct val="70000"/>
              <a:buFont typeface="Wingdings" panose="05000000000000000000" pitchFamily="2" charset="2"/>
              <a:buChar char=""/>
              <a:defRPr/>
            </a:lvl3pPr>
            <a:lvl4pPr marL="1600200" indent="-228600">
              <a:buClr>
                <a:srgbClr val="00B0F0"/>
              </a:buClr>
              <a:buFont typeface="Calibri" panose="020F0502020204030204" pitchFamily="34" charset="0"/>
              <a:buChar char="○"/>
              <a:defRPr/>
            </a:lvl4pPr>
            <a:lvl5pPr>
              <a:buClr>
                <a:srgbClr val="00B0F0"/>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3049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14133" y="1030469"/>
            <a:ext cx="10985684" cy="2852737"/>
          </a:xfrm>
        </p:spPr>
        <p:txBody>
          <a:bodyPr anchor="b">
            <a:normAutofit/>
          </a:bodyPr>
          <a:lstStyle>
            <a:lvl1pPr>
              <a:defRPr sz="6200">
                <a:solidFill>
                  <a:srgbClr val="00B0F0"/>
                </a:solidFill>
                <a:latin typeface="AR JULIAN" panose="02000000000000000000" pitchFamily="2" charset="0"/>
              </a:defRPr>
            </a:lvl1pPr>
          </a:lstStyle>
          <a:p>
            <a:r>
              <a:rPr lang="fr-FR" dirty="0"/>
              <a:t>Modifiez le style du titre</a:t>
            </a:r>
          </a:p>
        </p:txBody>
      </p:sp>
      <p:sp>
        <p:nvSpPr>
          <p:cNvPr id="3" name="Espace réservé du texte 2"/>
          <p:cNvSpPr>
            <a:spLocks noGrp="1"/>
          </p:cNvSpPr>
          <p:nvPr>
            <p:ph type="body" idx="1"/>
          </p:nvPr>
        </p:nvSpPr>
        <p:spPr>
          <a:xfrm>
            <a:off x="614133" y="3910194"/>
            <a:ext cx="10985684" cy="1793013"/>
          </a:xfrm>
          <a:prstGeom prst="rect">
            <a:avLst/>
          </a:prstGeom>
          <a:solidFill>
            <a:schemeClr val="accent4">
              <a:lumMod val="20000"/>
              <a:lumOff val="80000"/>
            </a:schemeClr>
          </a:solidFill>
        </p:spPr>
        <p:txBody>
          <a:bodyPr/>
          <a:lstStyle>
            <a:lvl1pPr marL="0" indent="0">
              <a:lnSpc>
                <a:spcPct val="100000"/>
              </a:lnSpc>
              <a:spcBef>
                <a:spcPts val="0"/>
              </a:spcBef>
              <a:buNone/>
              <a:defRPr sz="6200" b="1">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r>
              <a:rPr lang="fr-FR"/>
              <a:t>Direction Emploi et Politique de la Ville - MàJ du 24/04/2020</a:t>
            </a:r>
            <a:endParaRPr lang="fr-FR" dirty="0"/>
          </a:p>
        </p:txBody>
      </p:sp>
      <p:grpSp>
        <p:nvGrpSpPr>
          <p:cNvPr id="7" name="Groupe 6"/>
          <p:cNvGrpSpPr/>
          <p:nvPr userDrawn="1"/>
        </p:nvGrpSpPr>
        <p:grpSpPr>
          <a:xfrm>
            <a:off x="61644" y="6315890"/>
            <a:ext cx="12060000" cy="503718"/>
            <a:chOff x="876300" y="4127495"/>
            <a:chExt cx="10439400" cy="503718"/>
          </a:xfrm>
        </p:grpSpPr>
        <p:sp>
          <p:nvSpPr>
            <p:cNvPr id="8" name="Forme libre 7"/>
            <p:cNvSpPr/>
            <p:nvPr userDrawn="1"/>
          </p:nvSpPr>
          <p:spPr>
            <a:xfrm>
              <a:off x="1613852" y="4127495"/>
              <a:ext cx="8964295" cy="503718"/>
            </a:xfrm>
            <a:custGeom>
              <a:avLst/>
              <a:gdLst>
                <a:gd name="connsiteX0" fmla="*/ 0 w 6769510"/>
                <a:gd name="connsiteY0" fmla="*/ 958645 h 958645"/>
                <a:gd name="connsiteX1" fmla="*/ 6769510 w 6769510"/>
                <a:gd name="connsiteY1" fmla="*/ 958645 h 958645"/>
                <a:gd name="connsiteX2" fmla="*/ 6769510 w 6769510"/>
                <a:gd name="connsiteY2" fmla="*/ 0 h 958645"/>
                <a:gd name="connsiteX3" fmla="*/ 58994 w 6769510"/>
                <a:gd name="connsiteY3" fmla="*/ 958645 h 958645"/>
                <a:gd name="connsiteX4" fmla="*/ 58994 w 6769510"/>
                <a:gd name="connsiteY4" fmla="*/ 943897 h 95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510" h="958645">
                  <a:moveTo>
                    <a:pt x="0" y="958645"/>
                  </a:moveTo>
                  <a:lnTo>
                    <a:pt x="6769510" y="958645"/>
                  </a:lnTo>
                  <a:lnTo>
                    <a:pt x="6769510" y="0"/>
                  </a:lnTo>
                  <a:lnTo>
                    <a:pt x="58994" y="958645"/>
                  </a:lnTo>
                  <a:lnTo>
                    <a:pt x="58994" y="943897"/>
                  </a:lnTo>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9" name="Forme libre 8"/>
            <p:cNvSpPr/>
            <p:nvPr userDrawn="1"/>
          </p:nvSpPr>
          <p:spPr>
            <a:xfrm>
              <a:off x="876300" y="4199413"/>
              <a:ext cx="10439400" cy="431800"/>
            </a:xfrm>
            <a:custGeom>
              <a:avLst/>
              <a:gdLst>
                <a:gd name="connsiteX0" fmla="*/ 0 w 6769510"/>
                <a:gd name="connsiteY0" fmla="*/ 958645 h 958645"/>
                <a:gd name="connsiteX1" fmla="*/ 6769510 w 6769510"/>
                <a:gd name="connsiteY1" fmla="*/ 958645 h 958645"/>
                <a:gd name="connsiteX2" fmla="*/ 6769510 w 6769510"/>
                <a:gd name="connsiteY2" fmla="*/ 0 h 958645"/>
                <a:gd name="connsiteX3" fmla="*/ 58994 w 6769510"/>
                <a:gd name="connsiteY3" fmla="*/ 958645 h 958645"/>
                <a:gd name="connsiteX4" fmla="*/ 58994 w 6769510"/>
                <a:gd name="connsiteY4" fmla="*/ 943897 h 95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510" h="958645">
                  <a:moveTo>
                    <a:pt x="0" y="958645"/>
                  </a:moveTo>
                  <a:lnTo>
                    <a:pt x="6769510" y="958645"/>
                  </a:lnTo>
                  <a:lnTo>
                    <a:pt x="6769510" y="0"/>
                  </a:lnTo>
                  <a:lnTo>
                    <a:pt x="58994" y="958645"/>
                  </a:lnTo>
                  <a:lnTo>
                    <a:pt x="58994" y="943897"/>
                  </a:lnTo>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pic>
        <p:nvPicPr>
          <p:cNvPr id="10" name="Imag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79458" y="0"/>
            <a:ext cx="720000" cy="1223349"/>
          </a:xfrm>
          <a:prstGeom prst="rect">
            <a:avLst/>
          </a:prstGeom>
        </p:spPr>
      </p:pic>
      <p:sp>
        <p:nvSpPr>
          <p:cNvPr id="5" name="Espace réservé du pied de page 4"/>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6" name="Espace réservé du numéro de diapositive 5"/>
          <p:cNvSpPr>
            <a:spLocks noGrp="1"/>
          </p:cNvSpPr>
          <p:nvPr>
            <p:ph type="sldNum" sz="quarter" idx="12"/>
          </p:nvPr>
        </p:nvSpPr>
        <p:spPr/>
        <p:txBody>
          <a:bodyPr/>
          <a:lstStyle/>
          <a:p>
            <a:fld id="{D51C783C-9265-4A17-BFAA-D1F815E576CA}" type="slidenum">
              <a:rPr lang="fr-FR" smtClean="0"/>
              <a:t>‹N°›</a:t>
            </a:fld>
            <a:endParaRPr lang="fr-FR"/>
          </a:p>
        </p:txBody>
      </p:sp>
    </p:spTree>
    <p:extLst>
      <p:ext uri="{BB962C8B-B14F-4D97-AF65-F5344CB8AC3E}">
        <p14:creationId xmlns:p14="http://schemas.microsoft.com/office/powerpoint/2010/main" val="278608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1644" y="5532"/>
            <a:ext cx="11160000" cy="720000"/>
          </a:xfrm>
        </p:spPr>
        <p:txBody>
          <a:bodyPr/>
          <a:lstStyle>
            <a:lvl1pPr>
              <a:defRPr>
                <a:latin typeface="AR JULIAN" panose="02000000000000000000" pitchFamily="2" charset="0"/>
              </a:defRPr>
            </a:lvl1pPr>
          </a:lstStyle>
          <a:p>
            <a:r>
              <a:rPr lang="fr-FR" dirty="0"/>
              <a:t>Modifiez le style du titre</a:t>
            </a:r>
          </a:p>
        </p:txBody>
      </p:sp>
      <p:sp>
        <p:nvSpPr>
          <p:cNvPr id="5" name="Espace réservé de la date 4"/>
          <p:cNvSpPr>
            <a:spLocks noGrp="1"/>
          </p:cNvSpPr>
          <p:nvPr>
            <p:ph type="dt" sz="half" idx="10"/>
          </p:nvPr>
        </p:nvSpPr>
        <p:spPr/>
        <p:txBody>
          <a:bodyPr/>
          <a:lstStyle/>
          <a:p>
            <a:r>
              <a:rPr lang="fr-FR"/>
              <a:t>Direction Emploi et Politique de la Ville - MàJ du 24/04/2020</a:t>
            </a:r>
            <a:endParaRPr lang="fr-FR" dirty="0"/>
          </a:p>
        </p:txBody>
      </p:sp>
      <p:grpSp>
        <p:nvGrpSpPr>
          <p:cNvPr id="8" name="Groupe 7"/>
          <p:cNvGrpSpPr/>
          <p:nvPr userDrawn="1"/>
        </p:nvGrpSpPr>
        <p:grpSpPr>
          <a:xfrm>
            <a:off x="61644" y="6315890"/>
            <a:ext cx="12060000" cy="503718"/>
            <a:chOff x="876300" y="4127495"/>
            <a:chExt cx="10439400" cy="503718"/>
          </a:xfrm>
        </p:grpSpPr>
        <p:sp>
          <p:nvSpPr>
            <p:cNvPr id="9" name="Forme libre 8"/>
            <p:cNvSpPr/>
            <p:nvPr userDrawn="1"/>
          </p:nvSpPr>
          <p:spPr>
            <a:xfrm>
              <a:off x="1613852" y="4127495"/>
              <a:ext cx="8964295" cy="503718"/>
            </a:xfrm>
            <a:custGeom>
              <a:avLst/>
              <a:gdLst>
                <a:gd name="connsiteX0" fmla="*/ 0 w 6769510"/>
                <a:gd name="connsiteY0" fmla="*/ 958645 h 958645"/>
                <a:gd name="connsiteX1" fmla="*/ 6769510 w 6769510"/>
                <a:gd name="connsiteY1" fmla="*/ 958645 h 958645"/>
                <a:gd name="connsiteX2" fmla="*/ 6769510 w 6769510"/>
                <a:gd name="connsiteY2" fmla="*/ 0 h 958645"/>
                <a:gd name="connsiteX3" fmla="*/ 58994 w 6769510"/>
                <a:gd name="connsiteY3" fmla="*/ 958645 h 958645"/>
                <a:gd name="connsiteX4" fmla="*/ 58994 w 6769510"/>
                <a:gd name="connsiteY4" fmla="*/ 943897 h 95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510" h="958645">
                  <a:moveTo>
                    <a:pt x="0" y="958645"/>
                  </a:moveTo>
                  <a:lnTo>
                    <a:pt x="6769510" y="958645"/>
                  </a:lnTo>
                  <a:lnTo>
                    <a:pt x="6769510" y="0"/>
                  </a:lnTo>
                  <a:lnTo>
                    <a:pt x="58994" y="958645"/>
                  </a:lnTo>
                  <a:lnTo>
                    <a:pt x="58994" y="943897"/>
                  </a:lnTo>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10" name="Forme libre 9"/>
            <p:cNvSpPr/>
            <p:nvPr userDrawn="1"/>
          </p:nvSpPr>
          <p:spPr>
            <a:xfrm>
              <a:off x="876300" y="4199413"/>
              <a:ext cx="10439400" cy="431800"/>
            </a:xfrm>
            <a:custGeom>
              <a:avLst/>
              <a:gdLst>
                <a:gd name="connsiteX0" fmla="*/ 0 w 6769510"/>
                <a:gd name="connsiteY0" fmla="*/ 958645 h 958645"/>
                <a:gd name="connsiteX1" fmla="*/ 6769510 w 6769510"/>
                <a:gd name="connsiteY1" fmla="*/ 958645 h 958645"/>
                <a:gd name="connsiteX2" fmla="*/ 6769510 w 6769510"/>
                <a:gd name="connsiteY2" fmla="*/ 0 h 958645"/>
                <a:gd name="connsiteX3" fmla="*/ 58994 w 6769510"/>
                <a:gd name="connsiteY3" fmla="*/ 958645 h 958645"/>
                <a:gd name="connsiteX4" fmla="*/ 58994 w 6769510"/>
                <a:gd name="connsiteY4" fmla="*/ 943897 h 95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510" h="958645">
                  <a:moveTo>
                    <a:pt x="0" y="958645"/>
                  </a:moveTo>
                  <a:lnTo>
                    <a:pt x="6769510" y="958645"/>
                  </a:lnTo>
                  <a:lnTo>
                    <a:pt x="6769510" y="0"/>
                  </a:lnTo>
                  <a:lnTo>
                    <a:pt x="58994" y="958645"/>
                  </a:lnTo>
                  <a:lnTo>
                    <a:pt x="58994" y="943897"/>
                  </a:lnTo>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pic>
        <p:nvPicPr>
          <p:cNvPr id="11" name="Imag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79458" y="0"/>
            <a:ext cx="720000" cy="1223349"/>
          </a:xfrm>
          <a:prstGeom prst="rect">
            <a:avLst/>
          </a:prstGeom>
        </p:spPr>
      </p:pic>
      <p:sp>
        <p:nvSpPr>
          <p:cNvPr id="6" name="Espace réservé du pied de page 5"/>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7" name="Espace réservé du numéro de diapositive 6"/>
          <p:cNvSpPr>
            <a:spLocks noGrp="1"/>
          </p:cNvSpPr>
          <p:nvPr>
            <p:ph type="sldNum" sz="quarter" idx="12"/>
          </p:nvPr>
        </p:nvSpPr>
        <p:spPr/>
        <p:txBody>
          <a:bodyPr/>
          <a:lstStyle/>
          <a:p>
            <a:fld id="{D51C783C-9265-4A17-BFAA-D1F815E576CA}" type="slidenum">
              <a:rPr lang="fr-FR" smtClean="0"/>
              <a:t>‹N°›</a:t>
            </a:fld>
            <a:endParaRPr lang="fr-FR"/>
          </a:p>
        </p:txBody>
      </p:sp>
      <p:sp>
        <p:nvSpPr>
          <p:cNvPr id="12" name="Espace réservé du contenu 2"/>
          <p:cNvSpPr>
            <a:spLocks noGrp="1"/>
          </p:cNvSpPr>
          <p:nvPr>
            <p:ph idx="1"/>
          </p:nvPr>
        </p:nvSpPr>
        <p:spPr>
          <a:xfrm>
            <a:off x="57369" y="801384"/>
            <a:ext cx="5940000" cy="5478224"/>
          </a:xfrm>
          <a:prstGeom prst="rect">
            <a:avLst/>
          </a:prstGeom>
        </p:spPr>
        <p:txBody>
          <a:bodyPr anchor="ctr"/>
          <a:lstStyle>
            <a:lvl1pPr marL="228600" indent="-228600">
              <a:buClr>
                <a:srgbClr val="0070C0"/>
              </a:buClr>
              <a:buFont typeface="Wingdings 3" panose="05040102010807070707" pitchFamily="18" charset="2"/>
              <a:buChar char="´"/>
              <a:defRPr/>
            </a:lvl1pPr>
            <a:lvl2pPr marL="685800" indent="-228600">
              <a:buClr>
                <a:srgbClr val="0070C0"/>
              </a:buClr>
              <a:buSzPct val="60000"/>
              <a:buFont typeface="Wingdings" panose="05000000000000000000" pitchFamily="2" charset="2"/>
              <a:buChar char="v"/>
              <a:defRPr/>
            </a:lvl2pPr>
            <a:lvl3pPr marL="1143000" indent="-228600">
              <a:buClr>
                <a:srgbClr val="0070C0"/>
              </a:buClr>
              <a:buSzPct val="70000"/>
              <a:buFont typeface="Wingdings" panose="05000000000000000000" pitchFamily="2" charset="2"/>
              <a:buChar char=""/>
              <a:defRPr/>
            </a:lvl3pPr>
            <a:lvl4pPr marL="1600200" indent="-228600">
              <a:buClr>
                <a:srgbClr val="00B0F0"/>
              </a:buClr>
              <a:buFont typeface="Calibri" panose="020F0502020204030204" pitchFamily="34" charset="0"/>
              <a:buChar char="○"/>
              <a:defRPr/>
            </a:lvl4pPr>
            <a:lvl5pPr>
              <a:buClr>
                <a:srgbClr val="00B0F0"/>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2"/>
          <p:cNvSpPr>
            <a:spLocks noGrp="1"/>
          </p:cNvSpPr>
          <p:nvPr>
            <p:ph idx="13"/>
          </p:nvPr>
        </p:nvSpPr>
        <p:spPr>
          <a:xfrm>
            <a:off x="6170024" y="807746"/>
            <a:ext cx="5940000" cy="5478224"/>
          </a:xfrm>
          <a:prstGeom prst="rect">
            <a:avLst/>
          </a:prstGeom>
        </p:spPr>
        <p:txBody>
          <a:bodyPr anchor="ctr"/>
          <a:lstStyle>
            <a:lvl1pPr marL="228600" indent="-228600">
              <a:buClr>
                <a:srgbClr val="0070C0"/>
              </a:buClr>
              <a:buFont typeface="Wingdings 3" panose="05040102010807070707" pitchFamily="18" charset="2"/>
              <a:buChar char="´"/>
              <a:defRPr/>
            </a:lvl1pPr>
            <a:lvl2pPr marL="685800" indent="-228600">
              <a:buClr>
                <a:srgbClr val="0070C0"/>
              </a:buClr>
              <a:buSzPct val="60000"/>
              <a:buFont typeface="Wingdings" panose="05000000000000000000" pitchFamily="2" charset="2"/>
              <a:buChar char="v"/>
              <a:defRPr/>
            </a:lvl2pPr>
            <a:lvl3pPr marL="1143000" indent="-228600">
              <a:buClr>
                <a:srgbClr val="0070C0"/>
              </a:buClr>
              <a:buSzPct val="70000"/>
              <a:buFont typeface="Wingdings" panose="05000000000000000000" pitchFamily="2" charset="2"/>
              <a:buChar char=""/>
              <a:defRPr/>
            </a:lvl3pPr>
            <a:lvl4pPr marL="1600200" indent="-228600">
              <a:buClr>
                <a:srgbClr val="00B0F0"/>
              </a:buClr>
              <a:buFont typeface="Calibri" panose="020F0502020204030204" pitchFamily="34" charset="0"/>
              <a:buChar char="○"/>
              <a:defRPr/>
            </a:lvl4pPr>
            <a:lvl5pPr>
              <a:buClr>
                <a:srgbClr val="00B0F0"/>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8916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1644" y="5532"/>
            <a:ext cx="11160000" cy="720000"/>
          </a:xfrm>
        </p:spPr>
        <p:txBody>
          <a:bodyPr/>
          <a:lstStyle>
            <a:lvl1pPr>
              <a:defRPr>
                <a:latin typeface="AR JULIAN" panose="02000000000000000000" pitchFamily="2" charset="0"/>
              </a:defRPr>
            </a:lvl1pPr>
          </a:lstStyle>
          <a:p>
            <a:r>
              <a:rPr lang="fr-FR" dirty="0"/>
              <a:t>Modifiez le style du titre</a:t>
            </a:r>
          </a:p>
        </p:txBody>
      </p:sp>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grpSp>
        <p:nvGrpSpPr>
          <p:cNvPr id="6" name="Groupe 5"/>
          <p:cNvGrpSpPr/>
          <p:nvPr userDrawn="1"/>
        </p:nvGrpSpPr>
        <p:grpSpPr>
          <a:xfrm>
            <a:off x="61644" y="6315890"/>
            <a:ext cx="12060000" cy="503718"/>
            <a:chOff x="876300" y="4127495"/>
            <a:chExt cx="10439400" cy="503718"/>
          </a:xfrm>
        </p:grpSpPr>
        <p:sp>
          <p:nvSpPr>
            <p:cNvPr id="7" name="Forme libre 6"/>
            <p:cNvSpPr/>
            <p:nvPr userDrawn="1"/>
          </p:nvSpPr>
          <p:spPr>
            <a:xfrm>
              <a:off x="1613852" y="4127495"/>
              <a:ext cx="8964295" cy="503718"/>
            </a:xfrm>
            <a:custGeom>
              <a:avLst/>
              <a:gdLst>
                <a:gd name="connsiteX0" fmla="*/ 0 w 6769510"/>
                <a:gd name="connsiteY0" fmla="*/ 958645 h 958645"/>
                <a:gd name="connsiteX1" fmla="*/ 6769510 w 6769510"/>
                <a:gd name="connsiteY1" fmla="*/ 958645 h 958645"/>
                <a:gd name="connsiteX2" fmla="*/ 6769510 w 6769510"/>
                <a:gd name="connsiteY2" fmla="*/ 0 h 958645"/>
                <a:gd name="connsiteX3" fmla="*/ 58994 w 6769510"/>
                <a:gd name="connsiteY3" fmla="*/ 958645 h 958645"/>
                <a:gd name="connsiteX4" fmla="*/ 58994 w 6769510"/>
                <a:gd name="connsiteY4" fmla="*/ 943897 h 95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510" h="958645">
                  <a:moveTo>
                    <a:pt x="0" y="958645"/>
                  </a:moveTo>
                  <a:lnTo>
                    <a:pt x="6769510" y="958645"/>
                  </a:lnTo>
                  <a:lnTo>
                    <a:pt x="6769510" y="0"/>
                  </a:lnTo>
                  <a:lnTo>
                    <a:pt x="58994" y="958645"/>
                  </a:lnTo>
                  <a:lnTo>
                    <a:pt x="58994" y="943897"/>
                  </a:lnTo>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8" name="Forme libre 7"/>
            <p:cNvSpPr/>
            <p:nvPr userDrawn="1"/>
          </p:nvSpPr>
          <p:spPr>
            <a:xfrm>
              <a:off x="876300" y="4199413"/>
              <a:ext cx="10439400" cy="431800"/>
            </a:xfrm>
            <a:custGeom>
              <a:avLst/>
              <a:gdLst>
                <a:gd name="connsiteX0" fmla="*/ 0 w 6769510"/>
                <a:gd name="connsiteY0" fmla="*/ 958645 h 958645"/>
                <a:gd name="connsiteX1" fmla="*/ 6769510 w 6769510"/>
                <a:gd name="connsiteY1" fmla="*/ 958645 h 958645"/>
                <a:gd name="connsiteX2" fmla="*/ 6769510 w 6769510"/>
                <a:gd name="connsiteY2" fmla="*/ 0 h 958645"/>
                <a:gd name="connsiteX3" fmla="*/ 58994 w 6769510"/>
                <a:gd name="connsiteY3" fmla="*/ 958645 h 958645"/>
                <a:gd name="connsiteX4" fmla="*/ 58994 w 6769510"/>
                <a:gd name="connsiteY4" fmla="*/ 943897 h 95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510" h="958645">
                  <a:moveTo>
                    <a:pt x="0" y="958645"/>
                  </a:moveTo>
                  <a:lnTo>
                    <a:pt x="6769510" y="958645"/>
                  </a:lnTo>
                  <a:lnTo>
                    <a:pt x="6769510" y="0"/>
                  </a:lnTo>
                  <a:lnTo>
                    <a:pt x="58994" y="958645"/>
                  </a:lnTo>
                  <a:lnTo>
                    <a:pt x="58994" y="943897"/>
                  </a:lnTo>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79458" y="0"/>
            <a:ext cx="720000" cy="1223349"/>
          </a:xfrm>
          <a:prstGeom prst="rect">
            <a:avLst/>
          </a:prstGeom>
        </p:spPr>
      </p:pic>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‹N°›</a:t>
            </a:fld>
            <a:endParaRPr lang="fr-FR"/>
          </a:p>
        </p:txBody>
      </p:sp>
    </p:spTree>
    <p:extLst>
      <p:ext uri="{BB962C8B-B14F-4D97-AF65-F5344CB8AC3E}">
        <p14:creationId xmlns:p14="http://schemas.microsoft.com/office/powerpoint/2010/main" val="85354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Direction Emploi et Politique de la Ville - MàJ du 24/04/2020</a:t>
            </a:r>
            <a:endParaRPr lang="fr-FR" dirty="0"/>
          </a:p>
        </p:txBody>
      </p:sp>
      <p:grpSp>
        <p:nvGrpSpPr>
          <p:cNvPr id="5" name="Groupe 4"/>
          <p:cNvGrpSpPr/>
          <p:nvPr userDrawn="1"/>
        </p:nvGrpSpPr>
        <p:grpSpPr>
          <a:xfrm>
            <a:off x="61644" y="6315890"/>
            <a:ext cx="12060000" cy="503718"/>
            <a:chOff x="876300" y="4127495"/>
            <a:chExt cx="10439400" cy="503718"/>
          </a:xfrm>
        </p:grpSpPr>
        <p:sp>
          <p:nvSpPr>
            <p:cNvPr id="6" name="Forme libre 5"/>
            <p:cNvSpPr/>
            <p:nvPr userDrawn="1"/>
          </p:nvSpPr>
          <p:spPr>
            <a:xfrm>
              <a:off x="1613852" y="4127495"/>
              <a:ext cx="8964295" cy="503718"/>
            </a:xfrm>
            <a:custGeom>
              <a:avLst/>
              <a:gdLst>
                <a:gd name="connsiteX0" fmla="*/ 0 w 6769510"/>
                <a:gd name="connsiteY0" fmla="*/ 958645 h 958645"/>
                <a:gd name="connsiteX1" fmla="*/ 6769510 w 6769510"/>
                <a:gd name="connsiteY1" fmla="*/ 958645 h 958645"/>
                <a:gd name="connsiteX2" fmla="*/ 6769510 w 6769510"/>
                <a:gd name="connsiteY2" fmla="*/ 0 h 958645"/>
                <a:gd name="connsiteX3" fmla="*/ 58994 w 6769510"/>
                <a:gd name="connsiteY3" fmla="*/ 958645 h 958645"/>
                <a:gd name="connsiteX4" fmla="*/ 58994 w 6769510"/>
                <a:gd name="connsiteY4" fmla="*/ 943897 h 95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510" h="958645">
                  <a:moveTo>
                    <a:pt x="0" y="958645"/>
                  </a:moveTo>
                  <a:lnTo>
                    <a:pt x="6769510" y="958645"/>
                  </a:lnTo>
                  <a:lnTo>
                    <a:pt x="6769510" y="0"/>
                  </a:lnTo>
                  <a:lnTo>
                    <a:pt x="58994" y="958645"/>
                  </a:lnTo>
                  <a:lnTo>
                    <a:pt x="58994" y="943897"/>
                  </a:lnTo>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7" name="Forme libre 6"/>
            <p:cNvSpPr/>
            <p:nvPr userDrawn="1"/>
          </p:nvSpPr>
          <p:spPr>
            <a:xfrm>
              <a:off x="876300" y="4199413"/>
              <a:ext cx="10439400" cy="431800"/>
            </a:xfrm>
            <a:custGeom>
              <a:avLst/>
              <a:gdLst>
                <a:gd name="connsiteX0" fmla="*/ 0 w 6769510"/>
                <a:gd name="connsiteY0" fmla="*/ 958645 h 958645"/>
                <a:gd name="connsiteX1" fmla="*/ 6769510 w 6769510"/>
                <a:gd name="connsiteY1" fmla="*/ 958645 h 958645"/>
                <a:gd name="connsiteX2" fmla="*/ 6769510 w 6769510"/>
                <a:gd name="connsiteY2" fmla="*/ 0 h 958645"/>
                <a:gd name="connsiteX3" fmla="*/ 58994 w 6769510"/>
                <a:gd name="connsiteY3" fmla="*/ 958645 h 958645"/>
                <a:gd name="connsiteX4" fmla="*/ 58994 w 6769510"/>
                <a:gd name="connsiteY4" fmla="*/ 943897 h 95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510" h="958645">
                  <a:moveTo>
                    <a:pt x="0" y="958645"/>
                  </a:moveTo>
                  <a:lnTo>
                    <a:pt x="6769510" y="958645"/>
                  </a:lnTo>
                  <a:lnTo>
                    <a:pt x="6769510" y="0"/>
                  </a:lnTo>
                  <a:lnTo>
                    <a:pt x="58994" y="958645"/>
                  </a:lnTo>
                  <a:lnTo>
                    <a:pt x="58994" y="943897"/>
                  </a:lnTo>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79458" y="0"/>
            <a:ext cx="720000" cy="1223349"/>
          </a:xfrm>
          <a:prstGeom prst="rect">
            <a:avLst/>
          </a:prstGeom>
        </p:spPr>
      </p:pic>
      <p:sp>
        <p:nvSpPr>
          <p:cNvPr id="3" name="Espace réservé du pied de page 2"/>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4" name="Espace réservé du numéro de diapositive 3"/>
          <p:cNvSpPr>
            <a:spLocks noGrp="1"/>
          </p:cNvSpPr>
          <p:nvPr>
            <p:ph type="sldNum" sz="quarter" idx="12"/>
          </p:nvPr>
        </p:nvSpPr>
        <p:spPr/>
        <p:txBody>
          <a:bodyPr/>
          <a:lstStyle/>
          <a:p>
            <a:fld id="{D51C783C-9265-4A17-BFAA-D1F815E576CA}" type="slidenum">
              <a:rPr lang="fr-FR" smtClean="0"/>
              <a:t>‹N°›</a:t>
            </a:fld>
            <a:endParaRPr lang="fr-FR"/>
          </a:p>
        </p:txBody>
      </p:sp>
    </p:spTree>
    <p:extLst>
      <p:ext uri="{BB962C8B-B14F-4D97-AF65-F5344CB8AC3E}">
        <p14:creationId xmlns:p14="http://schemas.microsoft.com/office/powerpoint/2010/main" val="99899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644" y="-3"/>
            <a:ext cx="6108380" cy="720660"/>
          </a:xfrm>
        </p:spPr>
        <p:txBody>
          <a:bodyPr anchor="b"/>
          <a:lstStyle>
            <a:lvl1pPr>
              <a:defRPr sz="3200">
                <a:latin typeface="AR JULIAN" panose="02000000000000000000" pitchFamily="2" charset="0"/>
              </a:defRPr>
            </a:lvl1pPr>
          </a:lstStyle>
          <a:p>
            <a:r>
              <a:rPr lang="fr-FR" dirty="0"/>
              <a:t>Modifiez le style du titre</a:t>
            </a:r>
          </a:p>
        </p:txBody>
      </p:sp>
      <p:sp>
        <p:nvSpPr>
          <p:cNvPr id="4" name="Espace réservé du texte 3"/>
          <p:cNvSpPr>
            <a:spLocks noGrp="1"/>
          </p:cNvSpPr>
          <p:nvPr>
            <p:ph type="body" sz="half" idx="2"/>
          </p:nvPr>
        </p:nvSpPr>
        <p:spPr>
          <a:xfrm>
            <a:off x="61644" y="837666"/>
            <a:ext cx="5997814" cy="544375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Direction Emploi et Politique de la Ville - MàJ du 24/04/2020</a:t>
            </a:r>
            <a:endParaRPr lang="fr-FR" dirty="0"/>
          </a:p>
        </p:txBody>
      </p:sp>
      <p:grpSp>
        <p:nvGrpSpPr>
          <p:cNvPr id="8" name="Groupe 7"/>
          <p:cNvGrpSpPr/>
          <p:nvPr userDrawn="1"/>
        </p:nvGrpSpPr>
        <p:grpSpPr>
          <a:xfrm>
            <a:off x="61644" y="6315890"/>
            <a:ext cx="12060000" cy="503718"/>
            <a:chOff x="876300" y="4127495"/>
            <a:chExt cx="10439400" cy="503718"/>
          </a:xfrm>
        </p:grpSpPr>
        <p:sp>
          <p:nvSpPr>
            <p:cNvPr id="9" name="Forme libre 8"/>
            <p:cNvSpPr/>
            <p:nvPr userDrawn="1"/>
          </p:nvSpPr>
          <p:spPr>
            <a:xfrm>
              <a:off x="1613852" y="4127495"/>
              <a:ext cx="8964295" cy="503718"/>
            </a:xfrm>
            <a:custGeom>
              <a:avLst/>
              <a:gdLst>
                <a:gd name="connsiteX0" fmla="*/ 0 w 6769510"/>
                <a:gd name="connsiteY0" fmla="*/ 958645 h 958645"/>
                <a:gd name="connsiteX1" fmla="*/ 6769510 w 6769510"/>
                <a:gd name="connsiteY1" fmla="*/ 958645 h 958645"/>
                <a:gd name="connsiteX2" fmla="*/ 6769510 w 6769510"/>
                <a:gd name="connsiteY2" fmla="*/ 0 h 958645"/>
                <a:gd name="connsiteX3" fmla="*/ 58994 w 6769510"/>
                <a:gd name="connsiteY3" fmla="*/ 958645 h 958645"/>
                <a:gd name="connsiteX4" fmla="*/ 58994 w 6769510"/>
                <a:gd name="connsiteY4" fmla="*/ 943897 h 95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510" h="958645">
                  <a:moveTo>
                    <a:pt x="0" y="958645"/>
                  </a:moveTo>
                  <a:lnTo>
                    <a:pt x="6769510" y="958645"/>
                  </a:lnTo>
                  <a:lnTo>
                    <a:pt x="6769510" y="0"/>
                  </a:lnTo>
                  <a:lnTo>
                    <a:pt x="58994" y="958645"/>
                  </a:lnTo>
                  <a:lnTo>
                    <a:pt x="58994" y="943897"/>
                  </a:lnTo>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10" name="Forme libre 9"/>
            <p:cNvSpPr/>
            <p:nvPr userDrawn="1"/>
          </p:nvSpPr>
          <p:spPr>
            <a:xfrm>
              <a:off x="876300" y="4199413"/>
              <a:ext cx="10439400" cy="431800"/>
            </a:xfrm>
            <a:custGeom>
              <a:avLst/>
              <a:gdLst>
                <a:gd name="connsiteX0" fmla="*/ 0 w 6769510"/>
                <a:gd name="connsiteY0" fmla="*/ 958645 h 958645"/>
                <a:gd name="connsiteX1" fmla="*/ 6769510 w 6769510"/>
                <a:gd name="connsiteY1" fmla="*/ 958645 h 958645"/>
                <a:gd name="connsiteX2" fmla="*/ 6769510 w 6769510"/>
                <a:gd name="connsiteY2" fmla="*/ 0 h 958645"/>
                <a:gd name="connsiteX3" fmla="*/ 58994 w 6769510"/>
                <a:gd name="connsiteY3" fmla="*/ 958645 h 958645"/>
                <a:gd name="connsiteX4" fmla="*/ 58994 w 6769510"/>
                <a:gd name="connsiteY4" fmla="*/ 943897 h 95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510" h="958645">
                  <a:moveTo>
                    <a:pt x="0" y="958645"/>
                  </a:moveTo>
                  <a:lnTo>
                    <a:pt x="6769510" y="958645"/>
                  </a:lnTo>
                  <a:lnTo>
                    <a:pt x="6769510" y="0"/>
                  </a:lnTo>
                  <a:lnTo>
                    <a:pt x="58994" y="958645"/>
                  </a:lnTo>
                  <a:lnTo>
                    <a:pt x="58994" y="943897"/>
                  </a:lnTo>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pic>
        <p:nvPicPr>
          <p:cNvPr id="11" name="Imag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79458" y="0"/>
            <a:ext cx="720000" cy="1223349"/>
          </a:xfrm>
          <a:prstGeom prst="rect">
            <a:avLst/>
          </a:prstGeom>
        </p:spPr>
      </p:pic>
      <p:sp>
        <p:nvSpPr>
          <p:cNvPr id="6" name="Espace réservé du pied de page 5"/>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7" name="Espace réservé du numéro de diapositive 6"/>
          <p:cNvSpPr>
            <a:spLocks noGrp="1"/>
          </p:cNvSpPr>
          <p:nvPr>
            <p:ph type="sldNum" sz="quarter" idx="12"/>
          </p:nvPr>
        </p:nvSpPr>
        <p:spPr/>
        <p:txBody>
          <a:bodyPr/>
          <a:lstStyle/>
          <a:p>
            <a:fld id="{D51C783C-9265-4A17-BFAA-D1F815E576CA}" type="slidenum">
              <a:rPr lang="fr-FR" smtClean="0"/>
              <a:t>‹N°›</a:t>
            </a:fld>
            <a:endParaRPr lang="fr-FR"/>
          </a:p>
        </p:txBody>
      </p:sp>
      <p:sp>
        <p:nvSpPr>
          <p:cNvPr id="12" name="Espace réservé du contenu 2"/>
          <p:cNvSpPr>
            <a:spLocks noGrp="1"/>
          </p:cNvSpPr>
          <p:nvPr>
            <p:ph idx="13"/>
          </p:nvPr>
        </p:nvSpPr>
        <p:spPr>
          <a:xfrm>
            <a:off x="6170024" y="807746"/>
            <a:ext cx="5940000" cy="5478224"/>
          </a:xfrm>
          <a:prstGeom prst="rect">
            <a:avLst/>
          </a:prstGeom>
        </p:spPr>
        <p:txBody>
          <a:bodyPr anchor="ctr"/>
          <a:lstStyle>
            <a:lvl1pPr marL="228600" indent="-228600">
              <a:buClr>
                <a:srgbClr val="0070C0"/>
              </a:buClr>
              <a:buFont typeface="Wingdings 3" panose="05040102010807070707" pitchFamily="18" charset="2"/>
              <a:buChar char="´"/>
              <a:defRPr/>
            </a:lvl1pPr>
            <a:lvl2pPr marL="685800" indent="-228600">
              <a:buClr>
                <a:srgbClr val="0070C0"/>
              </a:buClr>
              <a:buSzPct val="60000"/>
              <a:buFont typeface="Wingdings" panose="05000000000000000000" pitchFamily="2" charset="2"/>
              <a:buChar char="v"/>
              <a:defRPr/>
            </a:lvl2pPr>
            <a:lvl3pPr marL="1143000" indent="-228600">
              <a:buClr>
                <a:srgbClr val="0070C0"/>
              </a:buClr>
              <a:buSzPct val="70000"/>
              <a:buFont typeface="Wingdings" panose="05000000000000000000" pitchFamily="2" charset="2"/>
              <a:buChar char=""/>
              <a:defRPr/>
            </a:lvl3pPr>
            <a:lvl4pPr marL="1600200" indent="-228600">
              <a:buClr>
                <a:srgbClr val="00B0F0"/>
              </a:buClr>
              <a:buFont typeface="Calibri" panose="020F0502020204030204" pitchFamily="34" charset="0"/>
              <a:buChar char="○"/>
              <a:defRPr/>
            </a:lvl4pPr>
            <a:lvl5pPr>
              <a:buClr>
                <a:srgbClr val="00B0F0"/>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5922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644" y="5532"/>
            <a:ext cx="11160000" cy="720000"/>
          </a:xfrm>
          <a:prstGeom prst="rect">
            <a:avLst/>
          </a:prstGeom>
        </p:spPr>
        <p:txBody>
          <a:bodyPr vert="horz" lIns="91440" tIns="45720" rIns="91440" bIns="45720" rtlCol="0" anchor="ctr">
            <a:normAutofit/>
          </a:bodyPr>
          <a:lstStyle/>
          <a:p>
            <a:r>
              <a:rPr lang="fr-FR" dirty="0"/>
              <a:t>Modifiez le style du titre</a:t>
            </a:r>
          </a:p>
        </p:txBody>
      </p:sp>
      <p:sp>
        <p:nvSpPr>
          <p:cNvPr id="4" name="Espace réservé de la date 3"/>
          <p:cNvSpPr>
            <a:spLocks noGrp="1"/>
          </p:cNvSpPr>
          <p:nvPr>
            <p:ph type="dt" sz="half" idx="2"/>
          </p:nvPr>
        </p:nvSpPr>
        <p:spPr>
          <a:xfrm>
            <a:off x="19590" y="6382476"/>
            <a:ext cx="3906000" cy="471600"/>
          </a:xfrm>
          <a:prstGeom prst="rect">
            <a:avLst/>
          </a:prstGeom>
        </p:spPr>
        <p:txBody>
          <a:bodyPr vert="horz" lIns="91440" tIns="45720" rIns="91440" bIns="45720" rtlCol="0" anchor="ctr"/>
          <a:lstStyle>
            <a:lvl1pPr algn="l">
              <a:defRPr sz="1050">
                <a:solidFill>
                  <a:schemeClr val="bg1">
                    <a:lumMod val="50000"/>
                  </a:schemeClr>
                </a:solidFill>
              </a:defRPr>
            </a:lvl1pPr>
          </a:lstStyle>
          <a:p>
            <a:r>
              <a:rPr lang="fr-FR"/>
              <a:t>Direction Emploi et Politique de la Ville - MàJ du 24/04/2020</a:t>
            </a:r>
            <a:endParaRPr lang="fr-FR" dirty="0"/>
          </a:p>
        </p:txBody>
      </p:sp>
      <p:sp>
        <p:nvSpPr>
          <p:cNvPr id="6" name="Espace réservé du numéro de diapositive 5"/>
          <p:cNvSpPr>
            <a:spLocks noGrp="1"/>
          </p:cNvSpPr>
          <p:nvPr>
            <p:ph type="sldNum" sz="quarter" idx="4"/>
          </p:nvPr>
        </p:nvSpPr>
        <p:spPr>
          <a:xfrm>
            <a:off x="11397369" y="6582110"/>
            <a:ext cx="720000" cy="270000"/>
          </a:xfrm>
          <a:prstGeom prst="rect">
            <a:avLst/>
          </a:prstGeom>
        </p:spPr>
        <p:txBody>
          <a:bodyPr vert="horz" lIns="91440" tIns="45720" rIns="91440" bIns="45720" rtlCol="0" anchor="ctr"/>
          <a:lstStyle>
            <a:lvl1pPr algn="r">
              <a:defRPr sz="1050">
                <a:solidFill>
                  <a:schemeClr val="bg1"/>
                </a:solidFill>
              </a:defRPr>
            </a:lvl1pPr>
          </a:lstStyle>
          <a:p>
            <a:fld id="{D51C783C-9265-4A17-BFAA-D1F815E576CA}" type="slidenum">
              <a:rPr lang="fr-FR" smtClean="0"/>
              <a:pPr/>
              <a:t>‹N°›</a:t>
            </a:fld>
            <a:endParaRPr lang="fr-FR" dirty="0"/>
          </a:p>
        </p:txBody>
      </p:sp>
      <p:sp>
        <p:nvSpPr>
          <p:cNvPr id="5" name="Espace réservé du pied de page 4"/>
          <p:cNvSpPr>
            <a:spLocks noGrp="1"/>
          </p:cNvSpPr>
          <p:nvPr>
            <p:ph type="ftr" sz="quarter" idx="3"/>
          </p:nvPr>
        </p:nvSpPr>
        <p:spPr>
          <a:xfrm>
            <a:off x="4752705" y="6591485"/>
            <a:ext cx="6573600" cy="270000"/>
          </a:xfrm>
          <a:prstGeom prst="rect">
            <a:avLst/>
          </a:prstGeom>
          <a:noFill/>
        </p:spPr>
        <p:txBody>
          <a:bodyPr vert="horz" lIns="91440" tIns="45720" rIns="91440" bIns="45720" rtlCol="0" anchor="ctr"/>
          <a:lstStyle>
            <a:lvl1pPr algn="r">
              <a:defRPr sz="1050">
                <a:solidFill>
                  <a:schemeClr val="bg1"/>
                </a:solidFill>
              </a:defRPr>
            </a:lvl1pPr>
          </a:lstStyle>
          <a:p>
            <a:r>
              <a:rPr lang="fr-FR"/>
              <a:t>77 / Synthèse–Veille sur les dispositifs en procédures exceptionnelles liées au COVID-19</a:t>
            </a:r>
            <a:endParaRPr lang="fr-FR" dirty="0"/>
          </a:p>
        </p:txBody>
      </p:sp>
      <p:sp>
        <p:nvSpPr>
          <p:cNvPr id="11" name="Espace réservé du contenu 2"/>
          <p:cNvSpPr txBox="1">
            <a:spLocks/>
          </p:cNvSpPr>
          <p:nvPr userDrawn="1"/>
        </p:nvSpPr>
        <p:spPr>
          <a:xfrm>
            <a:off x="52935" y="792483"/>
            <a:ext cx="12113676" cy="5589993"/>
          </a:xfrm>
          <a:prstGeom prst="rect">
            <a:avLst/>
          </a:prstGeom>
        </p:spPr>
        <p:txBody>
          <a:bodyPr>
            <a:normAutofit/>
          </a:bodyPr>
          <a:lstStyle>
            <a:lvl1pPr marL="151875" indent="-151875" algn="l" defTabSz="202500" rtl="0" eaLnBrk="1" latinLnBrk="0" hangingPunct="1">
              <a:spcBef>
                <a:spcPts val="0"/>
              </a:spcBef>
              <a:buClr>
                <a:srgbClr val="C00000"/>
              </a:buClr>
              <a:buSzPct val="90000"/>
              <a:buFont typeface="Wingdings 3" panose="05040102010807070707" pitchFamily="18" charset="2"/>
              <a:buChar char=""/>
              <a:defRPr sz="1350" kern="1200">
                <a:solidFill>
                  <a:schemeClr val="tx1"/>
                </a:solidFill>
                <a:latin typeface="+mn-lt"/>
                <a:ea typeface="+mn-ea"/>
                <a:cs typeface="+mn-cs"/>
              </a:defRPr>
            </a:lvl1pPr>
            <a:lvl2pPr marL="303750" indent="-151875" algn="l" defTabSz="257175" rtl="0" eaLnBrk="1" latinLnBrk="0" hangingPunct="1">
              <a:spcBef>
                <a:spcPts val="0"/>
              </a:spcBef>
              <a:buClr>
                <a:srgbClr val="C00000"/>
              </a:buClr>
              <a:buFont typeface="Wingdings" panose="05000000000000000000" pitchFamily="2" charset="2"/>
              <a:buChar char="§"/>
              <a:defRPr sz="1125" kern="1200">
                <a:solidFill>
                  <a:schemeClr val="tx1"/>
                </a:solidFill>
                <a:latin typeface="+mn-lt"/>
                <a:ea typeface="+mn-ea"/>
                <a:cs typeface="+mn-cs"/>
              </a:defRPr>
            </a:lvl2pPr>
            <a:lvl3pPr marL="455625" indent="-151875" algn="l" defTabSz="257175" rtl="0" eaLnBrk="1" latinLnBrk="0" hangingPunct="1">
              <a:spcBef>
                <a:spcPts val="0"/>
              </a:spcBef>
              <a:buClr>
                <a:srgbClr val="C00000"/>
              </a:buClr>
              <a:buFont typeface="Arial"/>
              <a:buChar char="•"/>
              <a:defRPr sz="1013" kern="1200">
                <a:solidFill>
                  <a:schemeClr val="tx1"/>
                </a:solidFill>
                <a:latin typeface="+mn-lt"/>
                <a:ea typeface="+mn-ea"/>
                <a:cs typeface="+mn-cs"/>
              </a:defRPr>
            </a:lvl3pPr>
            <a:lvl4pPr marL="607500" indent="-151875" algn="l" defTabSz="257175" rtl="0" eaLnBrk="1" latinLnBrk="0" hangingPunct="1">
              <a:spcBef>
                <a:spcPts val="0"/>
              </a:spcBef>
              <a:buClr>
                <a:srgbClr val="C00000"/>
              </a:buClr>
              <a:buSzPct val="95000"/>
              <a:buFont typeface="Calibri" panose="020F0502020204030204" pitchFamily="34" charset="0"/>
              <a:buChar char="‒"/>
              <a:defRPr sz="900" kern="1200">
                <a:solidFill>
                  <a:schemeClr val="tx1"/>
                </a:solidFill>
                <a:latin typeface="+mn-lt"/>
                <a:ea typeface="+mn-ea"/>
                <a:cs typeface="+mn-cs"/>
              </a:defRPr>
            </a:lvl4pPr>
            <a:lvl5pPr marL="759375" indent="-151875" algn="l" defTabSz="257175" rtl="0" eaLnBrk="1" latinLnBrk="0" hangingPunct="1">
              <a:spcBef>
                <a:spcPts val="0"/>
              </a:spcBef>
              <a:buClr>
                <a:srgbClr val="C00000"/>
              </a:buClr>
              <a:buSzPct val="80000"/>
              <a:buFont typeface="Courier New" panose="02070309020205020404" pitchFamily="49" charset="0"/>
              <a:buChar char="o"/>
              <a:defRPr sz="788"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pPr marL="180000" indent="-180000">
              <a:spcBef>
                <a:spcPts val="500"/>
              </a:spcBef>
              <a:buClr>
                <a:srgbClr val="0070C0"/>
              </a:buClr>
              <a:buSzPct val="80000"/>
            </a:pPr>
            <a:endParaRPr lang="fr-FR" sz="1400" b="1" dirty="0"/>
          </a:p>
        </p:txBody>
      </p:sp>
    </p:spTree>
    <p:extLst>
      <p:ext uri="{BB962C8B-B14F-4D97-AF65-F5344CB8AC3E}">
        <p14:creationId xmlns:p14="http://schemas.microsoft.com/office/powerpoint/2010/main" val="35411707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4" r:id="rId6"/>
    <p:sldLayoutId id="2147483655" r:id="rId7"/>
    <p:sldLayoutId id="2147483656" r:id="rId8"/>
  </p:sldLayoutIdLst>
  <p:hf hdr="0"/>
  <p:txStyles>
    <p:titleStyle>
      <a:lvl1pPr algn="l" defTabSz="914400" rtl="0" eaLnBrk="1" latinLnBrk="0" hangingPunct="1">
        <a:lnSpc>
          <a:spcPct val="90000"/>
        </a:lnSpc>
        <a:spcBef>
          <a:spcPct val="0"/>
        </a:spcBef>
        <a:buNone/>
        <a:defRPr sz="3500" b="1" kern="1200">
          <a:solidFill>
            <a:srgbClr val="0070C0"/>
          </a:solidFill>
          <a:latin typeface="AR JULIAN"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pmilaboratoire-mitrymory@departement77.fr" TargetMode="External"/><Relationship Id="rId2" Type="http://schemas.openxmlformats.org/officeDocument/2006/relationships/hyperlink" Target="mailto:catherine.giraud@departement77.fr"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cnsa.fr/" TargetMode="External"/><Relationship Id="rId2" Type="http://schemas.openxmlformats.org/officeDocument/2006/relationships/hyperlink" Target="http://www.mdph77.fr/" TargetMode="External"/><Relationship Id="rId1" Type="http://schemas.openxmlformats.org/officeDocument/2006/relationships/slideLayout" Target="../slideLayouts/slideLayout3.xml"/><Relationship Id="rId4" Type="http://schemas.openxmlformats.org/officeDocument/2006/relationships/hyperlink" Target="mailto:partenaires@mdph77.f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aramard@roissypaysdefrance.fr" TargetMode="External"/><Relationship Id="rId2" Type="http://schemas.openxmlformats.org/officeDocument/2006/relationships/hyperlink" Target="mailto:cbrahimi@roissypaysdefrance.fr" TargetMode="External"/><Relationship Id="rId1" Type="http://schemas.openxmlformats.org/officeDocument/2006/relationships/slideLayout" Target="../slideLayouts/slideLayout3.xml"/><Relationship Id="rId4" Type="http://schemas.openxmlformats.org/officeDocument/2006/relationships/hyperlink" Target="mailto:hpigne@roissypaysdefrance.f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o.poussin@mairiedecompans.fr" TargetMode="External"/><Relationship Id="rId2" Type="http://schemas.openxmlformats.org/officeDocument/2006/relationships/hyperlink" Target="mailto:j.canu@mairie-claye-souilly.fr"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hyperlink" Target="mailto:mairie.juilly@wanadoo.fr" TargetMode="External"/><Relationship Id="rId2" Type="http://schemas.openxmlformats.org/officeDocument/2006/relationships/hyperlink" Target="mailto:commune.gressy@wanadoo.fr" TargetMode="External"/><Relationship Id="rId1" Type="http://schemas.openxmlformats.org/officeDocument/2006/relationships/slideLayout" Target="../slideLayouts/slideLayout3.xml"/><Relationship Id="rId4" Type="http://schemas.openxmlformats.org/officeDocument/2006/relationships/hyperlink" Target="mailto:lydia.duchene@lemesnilamelot.f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carole.anne@moussyleneuf.fr" TargetMode="External"/><Relationship Id="rId2" Type="http://schemas.openxmlformats.org/officeDocument/2006/relationships/hyperlink" Target="mailto:marie.helene.olaafa@mauregard.fr" TargetMode="External"/><Relationship Id="rId1" Type="http://schemas.openxmlformats.org/officeDocument/2006/relationships/slideLayout" Target="../slideLayouts/slideLayout3.xml"/><Relationship Id="rId4" Type="http://schemas.openxmlformats.org/officeDocument/2006/relationships/hyperlink" Target="mailto:secretariat@moussylevieux.f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mairie.thieux@wanadoo.fr" TargetMode="External"/><Relationship Id="rId2" Type="http://schemas.openxmlformats.org/officeDocument/2006/relationships/hyperlink" Target="mailto:mairierouvres@wanadoo.fr" TargetMode="External"/><Relationship Id="rId1" Type="http://schemas.openxmlformats.org/officeDocument/2006/relationships/slideLayout" Target="../slideLayouts/slideLayout3.xml"/><Relationship Id="rId4" Type="http://schemas.openxmlformats.org/officeDocument/2006/relationships/hyperlink" Target="mailto:mairie-villeneuve-dammartin@wanadoo.fr"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ccas@mairie-villeparisis.fr"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pole-emploi.fr/actualites/covid-19-activite-partielle-et-a.html" TargetMode="External"/><Relationship Id="rId2" Type="http://schemas.openxmlformats.org/officeDocument/2006/relationships/hyperlink" Target="https://www.pole-emploi.fr/actualites/information-covid-19.html" TargetMode="External"/><Relationship Id="rId1" Type="http://schemas.openxmlformats.org/officeDocument/2006/relationships/slideLayout" Target="../slideLayouts/slideLayout3.xml"/><Relationship Id="rId5" Type="http://schemas.openxmlformats.org/officeDocument/2006/relationships/hyperlink" Target="https://www.pole-emploi.fr/candidat/en-formation/formations---actualites-evenemen/pour-vous-preparer-a-travailler.html" TargetMode="External"/><Relationship Id="rId4" Type="http://schemas.openxmlformats.org/officeDocument/2006/relationships/hyperlink" Target="https://www.pole-emploi.fr/actualites/allongement-exceptionnel-de-lind.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eur05.safelinks.protection.outlook.com/?url=https://www.cohesion-territoires.gouv.fr/covid-19-les-aides-sociales-seront-versees-automatiquement&amp;data=02|01||1907094c4da242438d1108d7d99f7b0a|84df9e7fe9f640afb435aaaaaaaaaaaa|1|0|637217151287165962&amp;sdata=anJEOi9fGBtULRguaTcs1XWz0YMvwXXVvuQM0ERxYRQ%3D&amp;reserved=0"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as-sis-nord.cafmelun@caf.cnafmail.fr" TargetMode="External"/><Relationship Id="rId2" Type="http://schemas.openxmlformats.org/officeDocument/2006/relationships/hyperlink" Target="mailto:as-sis-sud.cafmelun@caf.cnafmail.fr" TargetMode="External"/><Relationship Id="rId1" Type="http://schemas.openxmlformats.org/officeDocument/2006/relationships/slideLayout" Target="../slideLayouts/slideLayout3.xml"/><Relationship Id="rId4" Type="http://schemas.openxmlformats.org/officeDocument/2006/relationships/hyperlink" Target="http://http/www.caf.fr/allocataires/caf-de-seine-et-marne/actualites/annee/2019/retrouvez-les-informations-de-votre-caf-sur-notre-appli-mobile-caf-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55822" y="172014"/>
            <a:ext cx="9630204" cy="5115306"/>
          </a:xfrm>
        </p:spPr>
        <p:txBody>
          <a:bodyPr>
            <a:normAutofit/>
          </a:bodyPr>
          <a:lstStyle/>
          <a:p>
            <a:r>
              <a:rPr lang="fr-FR" dirty="0"/>
              <a:t>État des lieux </a:t>
            </a:r>
            <a:br>
              <a:rPr lang="fr-FR" sz="5300" dirty="0"/>
            </a:br>
            <a:r>
              <a:rPr lang="fr-FR" sz="4000" dirty="0">
                <a:solidFill>
                  <a:srgbClr val="00B0F0"/>
                </a:solidFill>
              </a:rPr>
              <a:t>des Structures et Dispositifs de Veille </a:t>
            </a:r>
            <a:br>
              <a:rPr lang="fr-FR" sz="4000" dirty="0">
                <a:solidFill>
                  <a:srgbClr val="00B0F0"/>
                </a:solidFill>
              </a:rPr>
            </a:br>
            <a:r>
              <a:rPr lang="fr-FR" sz="4000" dirty="0">
                <a:solidFill>
                  <a:srgbClr val="00B0F0"/>
                </a:solidFill>
              </a:rPr>
              <a:t>« Sociaux-Emploi-Insertion » </a:t>
            </a:r>
            <a:br>
              <a:rPr lang="fr-FR" sz="4800" dirty="0">
                <a:solidFill>
                  <a:srgbClr val="00B0F0"/>
                </a:solidFill>
              </a:rPr>
            </a:br>
            <a:r>
              <a:rPr lang="fr-FR" sz="5300" dirty="0"/>
              <a:t>sur le territoire </a:t>
            </a:r>
            <a:br>
              <a:rPr lang="fr-FR" sz="5300" dirty="0"/>
            </a:br>
            <a:r>
              <a:rPr lang="fr-FR" sz="5300" dirty="0"/>
              <a:t>de Roissy Pays de France </a:t>
            </a:r>
            <a:endParaRPr lang="fr-FR" dirty="0">
              <a:solidFill>
                <a:srgbClr val="00B0F0"/>
              </a:solidFill>
            </a:endParaRPr>
          </a:p>
        </p:txBody>
      </p:sp>
      <p:sp>
        <p:nvSpPr>
          <p:cNvPr id="3" name="Sous-titre 2"/>
          <p:cNvSpPr>
            <a:spLocks noGrp="1"/>
          </p:cNvSpPr>
          <p:nvPr>
            <p:ph type="subTitle" idx="1"/>
          </p:nvPr>
        </p:nvSpPr>
        <p:spPr>
          <a:xfrm>
            <a:off x="3441623" y="5287320"/>
            <a:ext cx="7378777" cy="895761"/>
          </a:xfrm>
          <a:solidFill>
            <a:schemeClr val="accent4">
              <a:lumMod val="20000"/>
              <a:lumOff val="80000"/>
            </a:schemeClr>
          </a:solidFill>
        </p:spPr>
        <p:txBody>
          <a:bodyPr anchor="ctr">
            <a:noAutofit/>
          </a:bodyPr>
          <a:lstStyle/>
          <a:p>
            <a:r>
              <a:rPr lang="fr-FR" sz="2700" b="1" dirty="0">
                <a:solidFill>
                  <a:srgbClr val="00B0F0"/>
                </a:solidFill>
                <a:latin typeface="AR JULIAN" panose="02000000000000000000" pitchFamily="2" charset="0"/>
                <a:ea typeface="+mj-ea"/>
                <a:cs typeface="+mj-cs"/>
              </a:rPr>
              <a:t>Partie Seine et Marnaise de l’Agglomération</a:t>
            </a:r>
          </a:p>
        </p:txBody>
      </p:sp>
      <p:sp>
        <p:nvSpPr>
          <p:cNvPr id="4" name="ZoneTexte 3"/>
          <p:cNvSpPr txBox="1"/>
          <p:nvPr/>
        </p:nvSpPr>
        <p:spPr>
          <a:xfrm>
            <a:off x="3570514" y="6486668"/>
            <a:ext cx="7454537" cy="338554"/>
          </a:xfrm>
          <a:prstGeom prst="rect">
            <a:avLst/>
          </a:prstGeom>
          <a:noFill/>
        </p:spPr>
        <p:txBody>
          <a:bodyPr wrap="square" rtlCol="0">
            <a:spAutoFit/>
          </a:bodyPr>
          <a:lstStyle/>
          <a:p>
            <a:pPr algn="ctr"/>
            <a:r>
              <a:rPr lang="fr-FR" sz="1600" dirty="0">
                <a:solidFill>
                  <a:schemeClr val="bg1">
                    <a:lumMod val="50000"/>
                  </a:schemeClr>
                </a:solidFill>
              </a:rPr>
              <a:t>CARPF – Direction Emploi et  Politique de la Ville – Avril 2020</a:t>
            </a:r>
          </a:p>
        </p:txBody>
      </p:sp>
      <p:pic>
        <p:nvPicPr>
          <p:cNvPr id="5" name="Picture 11" descr="Z:\Pôle Relations extérieures\AEROTROPOLIS\OUTILS COMMUNICATION\VISUELS MEMBRES\Europa City\2011 - BIG (1)_projet arch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270" r="2965"/>
          <a:stretch/>
        </p:blipFill>
        <p:spPr bwMode="auto">
          <a:xfrm>
            <a:off x="968992" y="4576069"/>
            <a:ext cx="2373380" cy="2024660"/>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9" descr="Z:\Pôle Promotion Image et Notoriété\Banque images\emploi\Stocklib © emploi-formati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28" r="13482"/>
          <a:stretch/>
        </p:blipFill>
        <p:spPr bwMode="auto">
          <a:xfrm>
            <a:off x="374714" y="3312286"/>
            <a:ext cx="1934232" cy="1724559"/>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6" descr="Z:\ARCHIVES\EVENEMENTS\2015\Soirée personnel_16 12 15\GILLES_16 12 2015\PHOTOS_JPEG\4a - ATAF\Fosses-VIS-2012 Fosses Village vue oblique 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4" r="10978"/>
          <a:stretch/>
        </p:blipFill>
        <p:spPr bwMode="auto">
          <a:xfrm>
            <a:off x="971600" y="332656"/>
            <a:ext cx="2370772" cy="2203162"/>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10" descr="Z:\Pôle Promotion Image et Notoriété\Banque images\sports\piscine\Stocklib © TONO BALAGUE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343" r="4368"/>
          <a:stretch/>
        </p:blipFill>
        <p:spPr bwMode="auto">
          <a:xfrm>
            <a:off x="72656" y="1998971"/>
            <a:ext cx="1757548" cy="151510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17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Activité de la </a:t>
            </a:r>
          </a:p>
        </p:txBody>
      </p:sp>
      <p:sp>
        <p:nvSpPr>
          <p:cNvPr id="3" name="Espace réservé du texte 2"/>
          <p:cNvSpPr>
            <a:spLocks noGrp="1"/>
          </p:cNvSpPr>
          <p:nvPr>
            <p:ph type="body" idx="1"/>
          </p:nvPr>
        </p:nvSpPr>
        <p:spPr/>
        <p:txBody>
          <a:bodyPr/>
          <a:lstStyle/>
          <a:p>
            <a:r>
              <a:rPr lang="fr-FR" dirty="0"/>
              <a:t>Maison Départementale </a:t>
            </a:r>
            <a:br>
              <a:rPr lang="fr-FR" dirty="0"/>
            </a:br>
            <a:r>
              <a:rPr lang="fr-FR" dirty="0"/>
              <a:t>des Solidarités (CD 77)</a:t>
            </a:r>
          </a:p>
        </p:txBody>
      </p:sp>
      <p:sp>
        <p:nvSpPr>
          <p:cNvPr id="4" name="Espace réservé de la date 3"/>
          <p:cNvSpPr>
            <a:spLocks noGrp="1"/>
          </p:cNvSpPr>
          <p:nvPr>
            <p:ph type="dt" sz="half" idx="10"/>
          </p:nvPr>
        </p:nvSpPr>
        <p:spPr/>
        <p:txBody>
          <a:bodyPr/>
          <a:lstStyle/>
          <a:p>
            <a:r>
              <a:rPr lang="fr-FR"/>
              <a:t>Direction Emploi et Politique de la Ville - MàJ du 24/04/2020</a:t>
            </a:r>
            <a:endParaRPr lang="fr-FR" dirty="0"/>
          </a:p>
        </p:txBody>
      </p:sp>
      <p:sp>
        <p:nvSpPr>
          <p:cNvPr id="5" name="Espace réservé du pied de page 4"/>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6" name="Espace réservé du numéro de diapositive 5"/>
          <p:cNvSpPr>
            <a:spLocks noGrp="1"/>
          </p:cNvSpPr>
          <p:nvPr>
            <p:ph type="sldNum" sz="quarter" idx="12"/>
          </p:nvPr>
        </p:nvSpPr>
        <p:spPr/>
        <p:txBody>
          <a:bodyPr/>
          <a:lstStyle/>
          <a:p>
            <a:fld id="{D51C783C-9265-4A17-BFAA-D1F815E576CA}" type="slidenum">
              <a:rPr lang="fr-FR" smtClean="0"/>
              <a:t>10</a:t>
            </a:fld>
            <a:endParaRPr lang="fr-FR"/>
          </a:p>
        </p:txBody>
      </p:sp>
    </p:spTree>
    <p:extLst>
      <p:ext uri="{BB962C8B-B14F-4D97-AF65-F5344CB8AC3E}">
        <p14:creationId xmlns:p14="http://schemas.microsoft.com/office/powerpoint/2010/main" val="346068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400" dirty="0"/>
              <a:t>Maison Départementale des Solidarités de Mitry-Mory</a:t>
            </a:r>
          </a:p>
        </p:txBody>
      </p:sp>
      <p:sp>
        <p:nvSpPr>
          <p:cNvPr id="8" name="Espace réservé du contenu 2"/>
          <p:cNvSpPr txBox="1">
            <a:spLocks/>
          </p:cNvSpPr>
          <p:nvPr/>
        </p:nvSpPr>
        <p:spPr>
          <a:xfrm>
            <a:off x="61644" y="1123406"/>
            <a:ext cx="12055725" cy="5154564"/>
          </a:xfrm>
          <a:prstGeom prst="rect">
            <a:avLst/>
          </a:prstGeom>
        </p:spPr>
        <p:txBody>
          <a:bodyPr vert="horz" lIns="91440" tIns="45720" rIns="91440" bIns="45720" rtlCol="0">
            <a:normAutofit/>
          </a:bodyPr>
          <a:lstStyle>
            <a:lvl1pPr marL="270000" indent="-2700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Calibri" panose="020F0502020204030204" pitchFamily="34" charset="0"/>
                <a:ea typeface="+mn-ea"/>
                <a:cs typeface="+mn-cs"/>
              </a:defRPr>
            </a:lvl1pPr>
            <a:lvl2pPr marL="540000" indent="-270000" algn="l" defTabSz="457200" rtl="0" eaLnBrk="1" latinLnBrk="0" hangingPunct="1">
              <a:spcBef>
                <a:spcPts val="500"/>
              </a:spcBef>
              <a:spcAft>
                <a:spcPts val="0"/>
              </a:spcAft>
              <a:buClr>
                <a:schemeClr val="accent1"/>
              </a:buClr>
              <a:buFont typeface="Wingdings 3" charset="2"/>
              <a:buChar char=""/>
              <a:defRPr sz="1600" kern="1200">
                <a:solidFill>
                  <a:schemeClr val="tx1">
                    <a:lumMod val="75000"/>
                    <a:lumOff val="25000"/>
                  </a:schemeClr>
                </a:solidFill>
                <a:latin typeface="Calibri" panose="020F0502020204030204" pitchFamily="34" charset="0"/>
                <a:ea typeface="+mn-ea"/>
                <a:cs typeface="+mn-cs"/>
              </a:defRPr>
            </a:lvl2pPr>
            <a:lvl3pPr marL="810000" indent="-270000" algn="l" defTabSz="457200" rtl="0" eaLnBrk="1" latinLnBrk="0" hangingPunct="1">
              <a:spcBef>
                <a:spcPts val="200"/>
              </a:spcBef>
              <a:spcAft>
                <a:spcPts val="0"/>
              </a:spcAft>
              <a:buClr>
                <a:schemeClr val="accent1"/>
              </a:buClr>
              <a:buFont typeface="Wingdings 3" charset="2"/>
              <a:buChar char=""/>
              <a:defRPr sz="1400" kern="1200">
                <a:solidFill>
                  <a:schemeClr val="tx1">
                    <a:lumMod val="75000"/>
                    <a:lumOff val="25000"/>
                  </a:schemeClr>
                </a:solidFill>
                <a:latin typeface="Calibri" panose="020F0502020204030204" pitchFamily="34" charset="0"/>
                <a:ea typeface="+mn-ea"/>
                <a:cs typeface="+mn-cs"/>
              </a:defRPr>
            </a:lvl3pPr>
            <a:lvl4pPr marL="1080000" indent="-270000" algn="l" defTabSz="457200" rtl="0" eaLnBrk="1" latinLnBrk="0" hangingPunct="1">
              <a:spcBef>
                <a:spcPts val="0"/>
              </a:spcBef>
              <a:spcAft>
                <a:spcPts val="0"/>
              </a:spcAft>
              <a:buClr>
                <a:schemeClr val="accent1"/>
              </a:buClr>
              <a:buFont typeface="Wingdings 3" charset="2"/>
              <a:buChar char=""/>
              <a:defRPr sz="1200" kern="1200">
                <a:solidFill>
                  <a:schemeClr val="tx1">
                    <a:lumMod val="75000"/>
                    <a:lumOff val="25000"/>
                  </a:schemeClr>
                </a:solidFill>
                <a:latin typeface="Calibri" panose="020F0502020204030204" pitchFamily="34" charset="0"/>
                <a:ea typeface="+mn-ea"/>
                <a:cs typeface="+mn-cs"/>
              </a:defRPr>
            </a:lvl4pPr>
            <a:lvl5pPr marL="1350000" indent="-270000" algn="l" defTabSz="457200" rtl="0" eaLnBrk="1" latinLnBrk="0" hangingPunct="1">
              <a:spcBef>
                <a:spcPts val="0"/>
              </a:spcBef>
              <a:spcAft>
                <a:spcPts val="0"/>
              </a:spcAft>
              <a:buClr>
                <a:schemeClr val="accent1"/>
              </a:buClr>
              <a:buFont typeface="Wingdings 3" charset="2"/>
              <a:buChar char=""/>
              <a:defRPr sz="1200" kern="1200">
                <a:solidFill>
                  <a:schemeClr val="tx1">
                    <a:lumMod val="75000"/>
                    <a:lumOff val="25000"/>
                  </a:schemeClr>
                </a:solidFill>
                <a:latin typeface="Calibri" panose="020F0502020204030204" pitchFamily="34"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200" dirty="0"/>
              <a:t>En cette période de confinement, la Maison départementale des solidarités continue </a:t>
            </a:r>
            <a:br>
              <a:rPr lang="fr-FR" sz="2200" dirty="0"/>
            </a:br>
            <a:r>
              <a:rPr lang="fr-FR" sz="2200" dirty="0"/>
              <a:t>d’assurer ses missions prioritaires, en favorisant au maximum le contact téléphonique et mail avec </a:t>
            </a:r>
            <a:br>
              <a:rPr lang="fr-FR" sz="2200" dirty="0"/>
            </a:br>
            <a:r>
              <a:rPr lang="fr-FR" sz="2200" dirty="0"/>
              <a:t>ses partenaires et les personnes en accompagnement M.D.S.</a:t>
            </a:r>
          </a:p>
          <a:p>
            <a:r>
              <a:rPr lang="fr-FR" sz="2200" dirty="0"/>
              <a:t>Aussi, nous restons joignables au numéro d’urgence de la M.D.S. </a:t>
            </a:r>
            <a:r>
              <a:rPr lang="fr-FR" sz="2200" dirty="0">
                <a:solidFill>
                  <a:srgbClr val="0070C0"/>
                </a:solidFill>
                <a:sym typeface="Wingdings" panose="05000000000000000000" pitchFamily="2" charset="2"/>
              </a:rPr>
              <a:t> </a:t>
            </a:r>
            <a:r>
              <a:rPr lang="fr-FR" sz="2200" b="1" dirty="0">
                <a:solidFill>
                  <a:srgbClr val="0070C0"/>
                </a:solidFill>
              </a:rPr>
              <a:t>06.80.24.86.00</a:t>
            </a:r>
            <a:r>
              <a:rPr lang="fr-FR" sz="2200" dirty="0"/>
              <a:t>. </a:t>
            </a:r>
            <a:br>
              <a:rPr lang="fr-FR" sz="2200" dirty="0"/>
            </a:br>
            <a:r>
              <a:rPr lang="fr-FR" sz="2200" dirty="0"/>
              <a:t>et par mail </a:t>
            </a:r>
            <a:r>
              <a:rPr lang="fr-FR" sz="2200" b="1" u="sng" dirty="0">
                <a:hlinkClick r:id="rId2"/>
              </a:rPr>
              <a:t>catherine.giraud@departement77.fr</a:t>
            </a:r>
            <a:r>
              <a:rPr lang="fr-FR" sz="2200" dirty="0"/>
              <a:t> pour les demandes à traiter en urgence </a:t>
            </a:r>
            <a:br>
              <a:rPr lang="fr-FR" sz="2200" dirty="0"/>
            </a:br>
            <a:r>
              <a:rPr lang="fr-FR" sz="2200" dirty="0"/>
              <a:t>ou en complémentarité avec vos interventions. </a:t>
            </a:r>
          </a:p>
          <a:p>
            <a:r>
              <a:rPr lang="fr-FR" sz="2200" dirty="0"/>
              <a:t>Pour la PMI-PE, des séances de vaccination sont mises en place et les parents contactés </a:t>
            </a:r>
            <a:br>
              <a:rPr lang="fr-FR" sz="2200" dirty="0"/>
            </a:br>
            <a:r>
              <a:rPr lang="fr-FR" sz="2200" dirty="0"/>
              <a:t>directement par nos services. </a:t>
            </a:r>
          </a:p>
          <a:p>
            <a:r>
              <a:rPr lang="fr-FR" sz="2200" dirty="0"/>
              <a:t>Des rendez-vous pour des situations particulières (contraception en urgence, grossesse à risque, </a:t>
            </a:r>
            <a:br>
              <a:rPr lang="fr-FR" sz="2200" dirty="0"/>
            </a:br>
            <a:r>
              <a:rPr lang="fr-FR" sz="2200" dirty="0"/>
              <a:t>sortie d’hôpital ou de maternité identifiée comme à risque, …) peuvent être pris :</a:t>
            </a:r>
            <a:br>
              <a:rPr lang="fr-FR" sz="2200" dirty="0"/>
            </a:br>
            <a:r>
              <a:rPr lang="fr-FR" sz="2200" dirty="0"/>
              <a:t>- au numéro d’urgence M.D.S.  </a:t>
            </a:r>
            <a:r>
              <a:rPr lang="fr-FR" sz="2200" dirty="0">
                <a:solidFill>
                  <a:srgbClr val="0070C0"/>
                </a:solidFill>
                <a:sym typeface="Wingdings" panose="05000000000000000000" pitchFamily="2" charset="2"/>
              </a:rPr>
              <a:t> </a:t>
            </a:r>
            <a:r>
              <a:rPr lang="fr-FR" sz="2200" b="1" dirty="0">
                <a:solidFill>
                  <a:srgbClr val="0070C0"/>
                </a:solidFill>
              </a:rPr>
              <a:t>06.80.24.86.00</a:t>
            </a:r>
            <a:r>
              <a:rPr lang="fr-FR" sz="2200" dirty="0"/>
              <a:t>. </a:t>
            </a:r>
            <a:br>
              <a:rPr lang="fr-FR" sz="2200" dirty="0"/>
            </a:br>
            <a:r>
              <a:rPr lang="fr-FR" sz="2200" dirty="0"/>
              <a:t>- ou sur demande adressée à la boîte mail </a:t>
            </a:r>
            <a:r>
              <a:rPr lang="fr-FR" sz="2200" b="1" u="sng" dirty="0">
                <a:hlinkClick r:id="rId3"/>
              </a:rPr>
              <a:t>pmilaboratoire-mitrymory@departement77.fr</a:t>
            </a:r>
            <a:r>
              <a:rPr lang="fr-FR" sz="2200" dirty="0"/>
              <a:t> </a:t>
            </a:r>
            <a:br>
              <a:rPr lang="fr-FR" sz="2400" dirty="0">
                <a:solidFill>
                  <a:srgbClr val="FF0000"/>
                </a:solidFill>
              </a:rPr>
            </a:br>
            <a:endParaRPr lang="fr-FR" sz="2400" dirty="0">
              <a:solidFill>
                <a:srgbClr val="FF0000"/>
              </a:solidFill>
            </a:endParaRPr>
          </a:p>
        </p:txBody>
      </p:sp>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11</a:t>
            </a:fld>
            <a:endParaRPr lang="fr-FR"/>
          </a:p>
        </p:txBody>
      </p:sp>
    </p:spTree>
    <p:extLst>
      <p:ext uri="{BB962C8B-B14F-4D97-AF65-F5344CB8AC3E}">
        <p14:creationId xmlns:p14="http://schemas.microsoft.com/office/powerpoint/2010/main" val="2767787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Activité de la </a:t>
            </a:r>
          </a:p>
        </p:txBody>
      </p:sp>
      <p:sp>
        <p:nvSpPr>
          <p:cNvPr id="3" name="Espace réservé du texte 2"/>
          <p:cNvSpPr>
            <a:spLocks noGrp="1"/>
          </p:cNvSpPr>
          <p:nvPr>
            <p:ph type="body" idx="1"/>
          </p:nvPr>
        </p:nvSpPr>
        <p:spPr/>
        <p:txBody>
          <a:bodyPr/>
          <a:lstStyle/>
          <a:p>
            <a:r>
              <a:rPr lang="fr-FR" dirty="0"/>
              <a:t>Mission Locale Plaine de France</a:t>
            </a:r>
          </a:p>
        </p:txBody>
      </p:sp>
      <p:sp>
        <p:nvSpPr>
          <p:cNvPr id="4" name="Espace réservé de la date 3"/>
          <p:cNvSpPr>
            <a:spLocks noGrp="1"/>
          </p:cNvSpPr>
          <p:nvPr>
            <p:ph type="dt" sz="half" idx="10"/>
          </p:nvPr>
        </p:nvSpPr>
        <p:spPr/>
        <p:txBody>
          <a:bodyPr/>
          <a:lstStyle/>
          <a:p>
            <a:r>
              <a:rPr lang="fr-FR"/>
              <a:t>Direction Emploi et Politique de la Ville - MàJ du 24/04/2020</a:t>
            </a:r>
            <a:endParaRPr lang="fr-FR" dirty="0"/>
          </a:p>
        </p:txBody>
      </p:sp>
      <p:sp>
        <p:nvSpPr>
          <p:cNvPr id="5" name="Espace réservé du pied de page 4"/>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6" name="Espace réservé du numéro de diapositive 5"/>
          <p:cNvSpPr>
            <a:spLocks noGrp="1"/>
          </p:cNvSpPr>
          <p:nvPr>
            <p:ph type="sldNum" sz="quarter" idx="12"/>
          </p:nvPr>
        </p:nvSpPr>
        <p:spPr/>
        <p:txBody>
          <a:bodyPr/>
          <a:lstStyle/>
          <a:p>
            <a:fld id="{D51C783C-9265-4A17-BFAA-D1F815E576CA}" type="slidenum">
              <a:rPr lang="fr-FR" smtClean="0"/>
              <a:t>12</a:t>
            </a:fld>
            <a:endParaRPr lang="fr-FR"/>
          </a:p>
        </p:txBody>
      </p:sp>
    </p:spTree>
    <p:extLst>
      <p:ext uri="{BB962C8B-B14F-4D97-AF65-F5344CB8AC3E}">
        <p14:creationId xmlns:p14="http://schemas.microsoft.com/office/powerpoint/2010/main" val="291995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Mission Locale de la Plaine de France</a:t>
            </a:r>
          </a:p>
        </p:txBody>
      </p:sp>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13</a:t>
            </a:fld>
            <a:endParaRPr lang="fr-FR"/>
          </a:p>
        </p:txBody>
      </p:sp>
      <p:sp>
        <p:nvSpPr>
          <p:cNvPr id="6" name="Espace réservé du contenu 5"/>
          <p:cNvSpPr>
            <a:spLocks noGrp="1"/>
          </p:cNvSpPr>
          <p:nvPr>
            <p:ph idx="1"/>
          </p:nvPr>
        </p:nvSpPr>
        <p:spPr/>
        <p:txBody>
          <a:bodyPr/>
          <a:lstStyle/>
          <a:p>
            <a:pPr marL="270000" indent="-270000">
              <a:lnSpc>
                <a:spcPct val="110000"/>
              </a:lnSpc>
              <a:spcBef>
                <a:spcPts val="1800"/>
              </a:spcBef>
              <a:buSzPct val="80000"/>
            </a:pPr>
            <a:r>
              <a:rPr lang="fr-FR" sz="2200" b="1" dirty="0">
                <a:solidFill>
                  <a:srgbClr val="0070C0"/>
                </a:solidFill>
              </a:rPr>
              <a:t>Pour contacter la ML PdF  </a:t>
            </a:r>
            <a:r>
              <a:rPr lang="fr-FR" sz="2200" b="1" dirty="0">
                <a:sym typeface="Wingdings" panose="05000000000000000000" pitchFamily="2" charset="2"/>
              </a:rPr>
              <a:t> </a:t>
            </a:r>
            <a:r>
              <a:rPr lang="fr-FR" sz="2200" b="1" dirty="0">
                <a:solidFill>
                  <a:srgbClr val="0070C0"/>
                </a:solidFill>
                <a:sym typeface="Wingdings" panose="05000000000000000000" pitchFamily="2" charset="2"/>
              </a:rPr>
              <a:t> </a:t>
            </a:r>
            <a:r>
              <a:rPr lang="fr-FR" sz="2200" b="1" dirty="0">
                <a:solidFill>
                  <a:srgbClr val="0070C0"/>
                </a:solidFill>
              </a:rPr>
              <a:t>01 64 27 10 15</a:t>
            </a:r>
            <a:br>
              <a:rPr lang="fr-FR" sz="2200" dirty="0"/>
            </a:br>
            <a:r>
              <a:rPr lang="fr-FR" sz="2200" dirty="0"/>
              <a:t>Les jeunes sont invités à laisser un message sur le répondeur </a:t>
            </a:r>
            <a:br>
              <a:rPr lang="fr-FR" sz="2200" dirty="0"/>
            </a:br>
            <a:r>
              <a:rPr lang="fr-FR" sz="2200" dirty="0"/>
              <a:t>et sont ensuite recontactés dans l'heure</a:t>
            </a:r>
            <a:br>
              <a:rPr lang="fr-FR" sz="2200" dirty="0"/>
            </a:br>
            <a:r>
              <a:rPr lang="fr-FR" sz="2200" dirty="0"/>
              <a:t>par un conseiller (tous les conseillers sont en télétravail)</a:t>
            </a:r>
          </a:p>
          <a:p>
            <a:pPr marL="270000" indent="-270000">
              <a:lnSpc>
                <a:spcPct val="110000"/>
              </a:lnSpc>
              <a:spcBef>
                <a:spcPts val="1800"/>
              </a:spcBef>
              <a:buSzPct val="80000"/>
            </a:pPr>
            <a:r>
              <a:rPr lang="fr-FR" sz="2200" dirty="0"/>
              <a:t>Un suivi à distance est assuré par téléphone et visio-conférence. </a:t>
            </a:r>
          </a:p>
          <a:p>
            <a:pPr marL="270000" indent="-270000">
              <a:lnSpc>
                <a:spcPct val="110000"/>
              </a:lnSpc>
              <a:spcBef>
                <a:spcPts val="1800"/>
              </a:spcBef>
              <a:buSzPct val="80000"/>
            </a:pPr>
            <a:r>
              <a:rPr lang="fr-FR" sz="2200" dirty="0"/>
              <a:t>Tous les jeunes ont été contactés pour les informer de la continuité du service. </a:t>
            </a:r>
            <a:br>
              <a:rPr lang="fr-FR" sz="2200" dirty="0"/>
            </a:br>
            <a:r>
              <a:rPr lang="fr-FR" sz="2200" dirty="0"/>
              <a:t>Des ateliers individuels TRE sont même proposés en visio-conférence.</a:t>
            </a:r>
          </a:p>
          <a:p>
            <a:pPr marL="270000" indent="-270000">
              <a:lnSpc>
                <a:spcPct val="110000"/>
              </a:lnSpc>
              <a:spcBef>
                <a:spcPts val="1800"/>
              </a:spcBef>
              <a:buSzPct val="80000"/>
            </a:pPr>
            <a:r>
              <a:rPr lang="fr-FR" sz="2200" dirty="0"/>
              <a:t>La difficulté est de créer du lien avec les nouveaux jeunes (pour information : 20 inscrits </a:t>
            </a:r>
            <a:br>
              <a:rPr lang="fr-FR" sz="2200" dirty="0"/>
            </a:br>
            <a:r>
              <a:rPr lang="fr-FR" sz="2200" dirty="0"/>
              <a:t>sur la période COVID 19, alors que l'an passé, sur la même période 100 jeunes s’étaient inscrits). </a:t>
            </a:r>
            <a:br>
              <a:rPr lang="fr-FR" sz="2200" dirty="0"/>
            </a:br>
            <a:r>
              <a:rPr lang="fr-FR" sz="2200" i="1" dirty="0"/>
              <a:t>Un communiqué de presse a été rédigé pour informer les publics sur l'organisation de la ML </a:t>
            </a:r>
            <a:br>
              <a:rPr lang="fr-FR" sz="2200" i="1" dirty="0"/>
            </a:br>
            <a:r>
              <a:rPr lang="fr-FR" sz="2200" i="1" dirty="0"/>
              <a:t>pendant la crise pour éviter les ruptures de parcours et inciter les nouveaux inscrits.</a:t>
            </a:r>
          </a:p>
        </p:txBody>
      </p:sp>
    </p:spTree>
    <p:extLst>
      <p:ext uri="{BB962C8B-B14F-4D97-AF65-F5344CB8AC3E}">
        <p14:creationId xmlns:p14="http://schemas.microsoft.com/office/powerpoint/2010/main" val="4258517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Activité de la </a:t>
            </a:r>
          </a:p>
        </p:txBody>
      </p:sp>
      <p:sp>
        <p:nvSpPr>
          <p:cNvPr id="3" name="Espace réservé du texte 2"/>
          <p:cNvSpPr>
            <a:spLocks noGrp="1"/>
          </p:cNvSpPr>
          <p:nvPr>
            <p:ph type="body" idx="1"/>
          </p:nvPr>
        </p:nvSpPr>
        <p:spPr/>
        <p:txBody>
          <a:bodyPr/>
          <a:lstStyle/>
          <a:p>
            <a:r>
              <a:rPr lang="fr-FR" dirty="0"/>
              <a:t>Maison Départementale </a:t>
            </a:r>
            <a:br>
              <a:rPr lang="fr-FR" dirty="0"/>
            </a:br>
            <a:r>
              <a:rPr lang="fr-FR" dirty="0"/>
              <a:t>des Personnes Handicapées</a:t>
            </a:r>
          </a:p>
        </p:txBody>
      </p:sp>
      <p:sp>
        <p:nvSpPr>
          <p:cNvPr id="4" name="Espace réservé de la date 3"/>
          <p:cNvSpPr>
            <a:spLocks noGrp="1"/>
          </p:cNvSpPr>
          <p:nvPr>
            <p:ph type="dt" sz="half" idx="10"/>
          </p:nvPr>
        </p:nvSpPr>
        <p:spPr/>
        <p:txBody>
          <a:bodyPr/>
          <a:lstStyle/>
          <a:p>
            <a:r>
              <a:rPr lang="fr-FR"/>
              <a:t>Direction Emploi et Politique de la Ville - MàJ du 24/04/2020</a:t>
            </a:r>
            <a:endParaRPr lang="fr-FR" dirty="0"/>
          </a:p>
        </p:txBody>
      </p:sp>
      <p:sp>
        <p:nvSpPr>
          <p:cNvPr id="5" name="Espace réservé du pied de page 4"/>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6" name="Espace réservé du numéro de diapositive 5"/>
          <p:cNvSpPr>
            <a:spLocks noGrp="1"/>
          </p:cNvSpPr>
          <p:nvPr>
            <p:ph type="sldNum" sz="quarter" idx="12"/>
          </p:nvPr>
        </p:nvSpPr>
        <p:spPr/>
        <p:txBody>
          <a:bodyPr/>
          <a:lstStyle/>
          <a:p>
            <a:fld id="{D51C783C-9265-4A17-BFAA-D1F815E576CA}" type="slidenum">
              <a:rPr lang="fr-FR" smtClean="0"/>
              <a:t>14</a:t>
            </a:fld>
            <a:endParaRPr lang="fr-FR"/>
          </a:p>
        </p:txBody>
      </p:sp>
    </p:spTree>
    <p:extLst>
      <p:ext uri="{BB962C8B-B14F-4D97-AF65-F5344CB8AC3E}">
        <p14:creationId xmlns:p14="http://schemas.microsoft.com/office/powerpoint/2010/main" val="1014235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M.D.P.H. de Seine et Marne</a:t>
            </a:r>
          </a:p>
        </p:txBody>
      </p:sp>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15</a:t>
            </a:fld>
            <a:endParaRPr lang="fr-FR"/>
          </a:p>
        </p:txBody>
      </p:sp>
      <p:sp>
        <p:nvSpPr>
          <p:cNvPr id="6" name="Espace réservé du contenu 5"/>
          <p:cNvSpPr>
            <a:spLocks noGrp="1"/>
          </p:cNvSpPr>
          <p:nvPr>
            <p:ph idx="1"/>
          </p:nvPr>
        </p:nvSpPr>
        <p:spPr/>
        <p:txBody>
          <a:bodyPr/>
          <a:lstStyle/>
          <a:p>
            <a:pPr>
              <a:spcBef>
                <a:spcPts val="800"/>
              </a:spcBef>
            </a:pPr>
            <a:r>
              <a:rPr lang="fr-FR" sz="1300" dirty="0"/>
              <a:t>L’accueil physique est suspendu, mais </a:t>
            </a:r>
            <a:r>
              <a:rPr lang="fr-FR" sz="1300" b="1" dirty="0">
                <a:solidFill>
                  <a:srgbClr val="0070C0"/>
                </a:solidFill>
              </a:rPr>
              <a:t>l’accueil téléphonique est maintenu</a:t>
            </a:r>
            <a:r>
              <a:rPr lang="fr-FR" sz="1300" b="1" dirty="0"/>
              <a:t> :</a:t>
            </a:r>
            <a:r>
              <a:rPr lang="fr-FR" sz="1300" dirty="0"/>
              <a:t> </a:t>
            </a:r>
            <a:br>
              <a:rPr lang="fr-FR" sz="1300" dirty="0"/>
            </a:br>
            <a:r>
              <a:rPr lang="fr-FR" sz="1300" dirty="0"/>
              <a:t>1er niveau par la plateforme téléphonique du département puis 2è/3ème niveau par l’équipe d’accueil de la MDPH. Le numéro de téléphone est inchangé.</a:t>
            </a:r>
          </a:p>
          <a:p>
            <a:pPr>
              <a:spcBef>
                <a:spcPts val="800"/>
              </a:spcBef>
            </a:pPr>
            <a:r>
              <a:rPr lang="fr-FR" sz="1300" dirty="0"/>
              <a:t>Les équipes des MDPH restent donc mobilisées, mais le traitement des demandes peut prendre plus de temps.</a:t>
            </a:r>
          </a:p>
          <a:p>
            <a:pPr>
              <a:spcBef>
                <a:spcPts val="800"/>
              </a:spcBef>
            </a:pPr>
            <a:r>
              <a:rPr lang="fr-FR" sz="1300" dirty="0"/>
              <a:t>Vous pouvez consulter le site internet de votre MDPH pour avoir plus d’informations ici </a:t>
            </a:r>
            <a:r>
              <a:rPr lang="fr-FR" sz="1300" b="1" dirty="0">
                <a:hlinkClick r:id="rId2"/>
              </a:rPr>
              <a:t>http://www.mdph77.fr/</a:t>
            </a:r>
            <a:r>
              <a:rPr lang="fr-FR" sz="1300" dirty="0"/>
              <a:t>. </a:t>
            </a:r>
            <a:br>
              <a:rPr lang="fr-FR" sz="1300" dirty="0"/>
            </a:br>
            <a:r>
              <a:rPr lang="fr-FR" sz="1300" dirty="0"/>
              <a:t>L’</a:t>
            </a:r>
            <a:r>
              <a:rPr lang="fr-FR" sz="1300" b="1" dirty="0"/>
              <a:t>annuaire des MDPH </a:t>
            </a:r>
            <a:r>
              <a:rPr lang="fr-FR" sz="1300" dirty="0"/>
              <a:t>est disponible sur </a:t>
            </a:r>
            <a:r>
              <a:rPr lang="fr-FR" sz="1300" b="1" dirty="0">
                <a:solidFill>
                  <a:srgbClr val="C00000"/>
                </a:solidFill>
                <a:hlinkClick r:id="rId3"/>
              </a:rPr>
              <a:t>www.cnsa.fr</a:t>
            </a:r>
            <a:r>
              <a:rPr lang="fr-FR" sz="1300" dirty="0"/>
              <a:t>.</a:t>
            </a:r>
          </a:p>
          <a:p>
            <a:r>
              <a:rPr lang="fr-FR" sz="1300" dirty="0"/>
              <a:t>L’accueil électronique aussi bien pour les usagers que pour les partenaires est assuré dans des conditions quasi similaires en terme de délai de réponse.</a:t>
            </a:r>
          </a:p>
          <a:p>
            <a:r>
              <a:rPr lang="fr-FR" sz="1300" dirty="0"/>
              <a:t>L’instruction et l’évaluation des situations vont se poursuivre à distance par les professionnels de la MDPH, </a:t>
            </a:r>
            <a:br>
              <a:rPr lang="fr-FR" sz="1300" dirty="0"/>
            </a:br>
            <a:r>
              <a:rPr lang="fr-FR" sz="1300" dirty="0"/>
              <a:t>permettant pour la prise de décisions d’assurer la réunion de CDAPH selon un mode dégradé pour le moment.</a:t>
            </a:r>
          </a:p>
          <a:p>
            <a:r>
              <a:rPr lang="fr-FR" sz="1300" dirty="0"/>
              <a:t>Concernant les </a:t>
            </a:r>
            <a:r>
              <a:rPr lang="fr-FR" sz="1300" b="1" dirty="0"/>
              <a:t>situations d’urgences à évaluer </a:t>
            </a:r>
            <a:r>
              <a:rPr lang="fr-FR" sz="1300" dirty="0"/>
              <a:t>(PCH urgence, retour à domicile, ruptures de droits…), le circuit classique est renforcé. Vous êtes ainsi invités à adresser </a:t>
            </a:r>
            <a:br>
              <a:rPr lang="fr-FR" sz="1300" dirty="0"/>
            </a:br>
            <a:r>
              <a:rPr lang="fr-FR" sz="1300" dirty="0"/>
              <a:t>ces éventuelles demandes, avec tout élément jugé nécessaire, à  </a:t>
            </a:r>
            <a:r>
              <a:rPr lang="fr-FR" sz="1300" b="1" dirty="0">
                <a:hlinkClick r:id="rId4"/>
              </a:rPr>
              <a:t>partenaires@mdph77.fr</a:t>
            </a:r>
            <a:r>
              <a:rPr lang="fr-FR" sz="1300" dirty="0"/>
              <a:t> . Merci d’indiquer dans l’</a:t>
            </a:r>
            <a:r>
              <a:rPr lang="fr-FR" sz="1300" b="1" dirty="0"/>
              <a:t>objet du mail </a:t>
            </a:r>
            <a:r>
              <a:rPr lang="fr-FR" sz="1300" dirty="0"/>
              <a:t>« </a:t>
            </a:r>
            <a:r>
              <a:rPr lang="fr-FR" sz="1300" u="sng" dirty="0"/>
              <a:t>situation urgente </a:t>
            </a:r>
            <a:r>
              <a:rPr lang="fr-FR" sz="1300" dirty="0"/>
              <a:t>».</a:t>
            </a:r>
            <a:br>
              <a:rPr lang="fr-FR" sz="1300" dirty="0"/>
            </a:br>
            <a:r>
              <a:rPr lang="fr-FR" sz="1300" dirty="0"/>
              <a:t>Des entretiens individuels peuvent être proposés sur rendez-vous justifiés pour une urgence.</a:t>
            </a:r>
          </a:p>
          <a:p>
            <a:r>
              <a:rPr lang="fr-FR" sz="1300" b="1" dirty="0"/>
              <a:t>Nouvelles mesures complémentaires :</a:t>
            </a:r>
            <a:br>
              <a:rPr lang="fr-FR" sz="1300" b="1" dirty="0"/>
            </a:br>
            <a:r>
              <a:rPr lang="fr-FR" sz="1300" dirty="0"/>
              <a:t>Comme annoncé, des mesures de simplification pour les démarches des usagers ont été mises en place ou renforcées telles que :</a:t>
            </a:r>
          </a:p>
          <a:p>
            <a:pPr marL="360000" lvl="2">
              <a:spcBef>
                <a:spcPts val="600"/>
              </a:spcBef>
            </a:pPr>
            <a:r>
              <a:rPr lang="fr-FR" sz="1300" dirty="0"/>
              <a:t>des conditions de recevabilité administratives simplifiées </a:t>
            </a:r>
            <a:br>
              <a:rPr lang="fr-FR" sz="1300" dirty="0"/>
            </a:br>
            <a:r>
              <a:rPr lang="fr-FR" sz="1300" dirty="0"/>
              <a:t>(CM accepté jusqu’à 1 an, pas de nouveau justificatif de domicile ou d’identité pour une demande de renouvellement, …)</a:t>
            </a:r>
          </a:p>
          <a:p>
            <a:pPr marL="360000" lvl="2">
              <a:spcBef>
                <a:spcPts val="600"/>
              </a:spcBef>
            </a:pPr>
            <a:r>
              <a:rPr lang="fr-FR" sz="1300" dirty="0"/>
              <a:t>Des prorogations sont accordées selon les modalités prévues par l’ordonnance n°2020-312 du 25 mars 2020 relative à la prolongation des droits sociaux </a:t>
            </a:r>
            <a:br>
              <a:rPr lang="fr-FR" sz="1300" dirty="0"/>
            </a:br>
            <a:r>
              <a:rPr lang="fr-FR" sz="1300" dirty="0"/>
              <a:t>concernent les dossiers non évalués, avec date échéance : </a:t>
            </a:r>
          </a:p>
          <a:p>
            <a:pPr marL="540000" lvl="3">
              <a:tabLst>
                <a:tab pos="2603500" algn="l"/>
                <a:tab pos="2871788" algn="l"/>
              </a:tabLst>
            </a:pPr>
            <a:r>
              <a:rPr lang="fr-FR" sz="1300" dirty="0"/>
              <a:t>avant le 12/03/2020	</a:t>
            </a:r>
            <a:r>
              <a:rPr lang="fr-FR" sz="1300" dirty="0">
                <a:sym typeface="Webdings" panose="05030102010509060703" pitchFamily="18" charset="2"/>
              </a:rPr>
              <a:t></a:t>
            </a:r>
            <a:r>
              <a:rPr lang="fr-FR" sz="1300" dirty="0"/>
              <a:t>	prorogation de la date échéance des droits  jusqu’au 12/09/2020 (ou 30/09/2020 pour les prestations financières) </a:t>
            </a:r>
          </a:p>
          <a:p>
            <a:pPr marL="540000" lvl="3">
              <a:tabLst>
                <a:tab pos="2603500" algn="l"/>
                <a:tab pos="2871788" algn="l"/>
              </a:tabLst>
            </a:pPr>
            <a:r>
              <a:rPr lang="fr-FR" sz="1300" dirty="0"/>
              <a:t>entre 12/03 et le 31/07/2020	</a:t>
            </a:r>
            <a:r>
              <a:rPr lang="fr-FR" sz="1300" dirty="0">
                <a:sym typeface="Webdings" panose="05030102010509060703" pitchFamily="18" charset="2"/>
              </a:rPr>
              <a:t></a:t>
            </a:r>
            <a:r>
              <a:rPr lang="fr-FR" sz="1300" dirty="0"/>
              <a:t>	prorogation  à compter de la date échéance des droits  + 6 mois</a:t>
            </a:r>
          </a:p>
          <a:p>
            <a:pPr marL="360000" lvl="2">
              <a:spcBef>
                <a:spcPts val="600"/>
              </a:spcBef>
            </a:pPr>
            <a:r>
              <a:rPr lang="fr-FR" sz="1300" dirty="0"/>
              <a:t>Quel que soit le droit ou la prestation, au moment de l’évaluation MDPH et de la décision CDAPH, si la nouvelle décision est un : </a:t>
            </a:r>
          </a:p>
          <a:p>
            <a:pPr marL="540000" lvl="3">
              <a:tabLst>
                <a:tab pos="2603500" algn="l"/>
                <a:tab pos="2871788" algn="l"/>
              </a:tabLst>
            </a:pPr>
            <a:r>
              <a:rPr lang="fr-FR" sz="1300" dirty="0"/>
              <a:t>ACCORD 	</a:t>
            </a:r>
            <a:r>
              <a:rPr lang="fr-FR" sz="1300" dirty="0">
                <a:sym typeface="Webdings" panose="05030102010509060703" pitchFamily="18" charset="2"/>
              </a:rPr>
              <a:t></a:t>
            </a:r>
            <a:r>
              <a:rPr lang="fr-FR" sz="1300" dirty="0"/>
              <a:t>	décision de renouvellement à date échéance initiale avec durée d’attribution classique </a:t>
            </a:r>
            <a:br>
              <a:rPr lang="fr-FR" sz="1300" dirty="0"/>
            </a:br>
            <a:r>
              <a:rPr lang="fr-FR" sz="1300" dirty="0"/>
              <a:t>		(cela couvre donc les mois de prorogation)</a:t>
            </a:r>
          </a:p>
          <a:p>
            <a:pPr marL="540000" lvl="3">
              <a:tabLst>
                <a:tab pos="2603500" algn="l"/>
                <a:tab pos="2871788" algn="l"/>
              </a:tabLst>
            </a:pPr>
            <a:r>
              <a:rPr lang="fr-FR" sz="1300" dirty="0"/>
              <a:t>REFUS </a:t>
            </a:r>
            <a:r>
              <a:rPr lang="fr-FR" sz="1100" dirty="0"/>
              <a:t>(situation à la marge)</a:t>
            </a:r>
            <a:r>
              <a:rPr lang="fr-FR" sz="1300" dirty="0"/>
              <a:t>	</a:t>
            </a:r>
            <a:r>
              <a:rPr lang="fr-FR" sz="1300" dirty="0">
                <a:sym typeface="Webdings" panose="05030102010509060703" pitchFamily="18" charset="2"/>
              </a:rPr>
              <a:t></a:t>
            </a:r>
            <a:r>
              <a:rPr lang="fr-FR" sz="1300" dirty="0"/>
              <a:t>	une notification spécifique prévoira un accord qui couvrira la période de prorogation </a:t>
            </a:r>
            <a:br>
              <a:rPr lang="fr-FR" sz="1300" dirty="0"/>
            </a:br>
            <a:r>
              <a:rPr lang="fr-FR" sz="1300" dirty="0"/>
              <a:t>		puis un refus à compter de la date de fin de la prorogation</a:t>
            </a:r>
            <a:endParaRPr lang="fr-FR" sz="1400" dirty="0"/>
          </a:p>
        </p:txBody>
      </p:sp>
    </p:spTree>
    <p:extLst>
      <p:ext uri="{BB962C8B-B14F-4D97-AF65-F5344CB8AC3E}">
        <p14:creationId xmlns:p14="http://schemas.microsoft.com/office/powerpoint/2010/main" val="2878742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Activité des</a:t>
            </a:r>
          </a:p>
        </p:txBody>
      </p:sp>
      <p:sp>
        <p:nvSpPr>
          <p:cNvPr id="3" name="Espace réservé du texte 2"/>
          <p:cNvSpPr>
            <a:spLocks noGrp="1"/>
          </p:cNvSpPr>
          <p:nvPr>
            <p:ph type="body" idx="1"/>
          </p:nvPr>
        </p:nvSpPr>
        <p:spPr/>
        <p:txBody>
          <a:bodyPr/>
          <a:lstStyle/>
          <a:p>
            <a:r>
              <a:rPr lang="fr-FR" dirty="0"/>
              <a:t>Dispositifs « emploi-Insertion » de la CA Roissy Pays de France</a:t>
            </a:r>
          </a:p>
        </p:txBody>
      </p:sp>
      <p:sp>
        <p:nvSpPr>
          <p:cNvPr id="4" name="Espace réservé de la date 3"/>
          <p:cNvSpPr>
            <a:spLocks noGrp="1"/>
          </p:cNvSpPr>
          <p:nvPr>
            <p:ph type="dt" sz="half" idx="10"/>
          </p:nvPr>
        </p:nvSpPr>
        <p:spPr/>
        <p:txBody>
          <a:bodyPr/>
          <a:lstStyle/>
          <a:p>
            <a:r>
              <a:rPr lang="fr-FR"/>
              <a:t>Direction Emploi et Politique de la Ville - MàJ du 24/04/2020</a:t>
            </a:r>
            <a:endParaRPr lang="fr-FR" dirty="0"/>
          </a:p>
        </p:txBody>
      </p:sp>
      <p:sp>
        <p:nvSpPr>
          <p:cNvPr id="5" name="Espace réservé du pied de page 4"/>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6" name="Espace réservé du numéro de diapositive 5"/>
          <p:cNvSpPr>
            <a:spLocks noGrp="1"/>
          </p:cNvSpPr>
          <p:nvPr>
            <p:ph type="sldNum" sz="quarter" idx="12"/>
          </p:nvPr>
        </p:nvSpPr>
        <p:spPr/>
        <p:txBody>
          <a:bodyPr/>
          <a:lstStyle/>
          <a:p>
            <a:fld id="{D51C783C-9265-4A17-BFAA-D1F815E576CA}" type="slidenum">
              <a:rPr lang="fr-FR" smtClean="0"/>
              <a:t>16</a:t>
            </a:fld>
            <a:endParaRPr lang="fr-FR"/>
          </a:p>
        </p:txBody>
      </p:sp>
    </p:spTree>
    <p:extLst>
      <p:ext uri="{BB962C8B-B14F-4D97-AF65-F5344CB8AC3E}">
        <p14:creationId xmlns:p14="http://schemas.microsoft.com/office/powerpoint/2010/main" val="190961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Dispositifs « Emploi-Insertion » de la CARPF</a:t>
            </a:r>
          </a:p>
        </p:txBody>
      </p:sp>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17</a:t>
            </a:fld>
            <a:endParaRPr lang="fr-FR"/>
          </a:p>
        </p:txBody>
      </p:sp>
      <p:sp>
        <p:nvSpPr>
          <p:cNvPr id="6" name="Espace réservé du contenu 5"/>
          <p:cNvSpPr>
            <a:spLocks noGrp="1"/>
          </p:cNvSpPr>
          <p:nvPr>
            <p:ph idx="1"/>
          </p:nvPr>
        </p:nvSpPr>
        <p:spPr>
          <a:xfrm>
            <a:off x="57369" y="725533"/>
            <a:ext cx="12060000" cy="6023610"/>
          </a:xfrm>
        </p:spPr>
        <p:txBody>
          <a:bodyPr/>
          <a:lstStyle/>
          <a:p>
            <a:pPr marL="270000" indent="-270000">
              <a:lnSpc>
                <a:spcPct val="200000"/>
              </a:lnSpc>
              <a:buSzPct val="90000"/>
              <a:tabLst>
                <a:tab pos="2420938" algn="l"/>
                <a:tab pos="4667250" algn="l"/>
                <a:tab pos="7739063" algn="l"/>
                <a:tab pos="11699875" algn="r"/>
              </a:tabLst>
            </a:pPr>
            <a:r>
              <a:rPr lang="fr-FR" sz="2400" b="1" dirty="0">
                <a:solidFill>
                  <a:srgbClr val="0070C0"/>
                </a:solidFill>
              </a:rPr>
              <a:t>Les Espaces Emploi</a:t>
            </a:r>
          </a:p>
          <a:p>
            <a:pPr marL="540000" lvl="1" indent="-270000">
              <a:lnSpc>
                <a:spcPct val="100000"/>
              </a:lnSpc>
              <a:spcBef>
                <a:spcPts val="1000"/>
              </a:spcBef>
              <a:buSzPct val="80000"/>
              <a:tabLst>
                <a:tab pos="2420938" algn="l"/>
                <a:tab pos="4667250" algn="l"/>
                <a:tab pos="7739063" algn="l"/>
                <a:tab pos="11699875" algn="r"/>
              </a:tabLst>
            </a:pPr>
            <a:r>
              <a:rPr lang="fr-FR" sz="1600" b="1" dirty="0"/>
              <a:t>Les Espaces Emploi continuent à </a:t>
            </a:r>
            <a:r>
              <a:rPr lang="fr-FR" sz="1600" b="1" dirty="0">
                <a:solidFill>
                  <a:srgbClr val="0070C0"/>
                </a:solidFill>
              </a:rPr>
              <a:t>renseigner les usagers </a:t>
            </a:r>
            <a:r>
              <a:rPr lang="fr-FR" sz="1600" b="1" dirty="0"/>
              <a:t>et à recevoir des </a:t>
            </a:r>
            <a:r>
              <a:rPr lang="fr-FR" sz="1600" b="1" dirty="0">
                <a:solidFill>
                  <a:srgbClr val="0070C0"/>
                </a:solidFill>
              </a:rPr>
              <a:t>offres d’emploi 	</a:t>
            </a:r>
            <a:r>
              <a:rPr lang="fr-FR" sz="1400" b="1" i="1" u="sng" dirty="0">
                <a:solidFill>
                  <a:srgbClr val="00B0F0"/>
                </a:solidFill>
              </a:rPr>
              <a:t>Contact pour les Usagers des Espaces Emploi</a:t>
            </a:r>
            <a:r>
              <a:rPr lang="fr-FR" sz="1400" dirty="0"/>
              <a:t> </a:t>
            </a:r>
          </a:p>
          <a:p>
            <a:pPr marL="810000" lvl="2" indent="-270000">
              <a:lnSpc>
                <a:spcPct val="100000"/>
              </a:lnSpc>
              <a:spcBef>
                <a:spcPts val="1000"/>
              </a:spcBef>
              <a:tabLst>
                <a:tab pos="2420938" algn="l"/>
                <a:tab pos="4667250" algn="l"/>
                <a:tab pos="7739063" algn="l"/>
                <a:tab pos="11699875" algn="r"/>
              </a:tabLst>
            </a:pPr>
            <a:r>
              <a:rPr lang="fr-FR" sz="1600" dirty="0"/>
              <a:t>EE du Mesnil-Amelot et Villeparisis			</a:t>
            </a:r>
            <a:r>
              <a:rPr lang="fr-FR" sz="1600" b="1" dirty="0">
                <a:sym typeface="Wingdings" panose="05000000000000000000" pitchFamily="2" charset="2"/>
              </a:rPr>
              <a:t>   </a:t>
            </a:r>
            <a:r>
              <a:rPr lang="fr-FR" sz="1600" b="1" dirty="0">
                <a:solidFill>
                  <a:srgbClr val="0070C0"/>
                </a:solidFill>
                <a:sym typeface="Wingdings" panose="05000000000000000000" pitchFamily="2" charset="2"/>
              </a:rPr>
              <a:t>01 60 03 62 99</a:t>
            </a:r>
          </a:p>
          <a:p>
            <a:pPr marL="540000" lvl="2" indent="-270000">
              <a:lnSpc>
                <a:spcPct val="100000"/>
              </a:lnSpc>
              <a:spcBef>
                <a:spcPts val="1000"/>
              </a:spcBef>
              <a:buSzPct val="80000"/>
              <a:buFont typeface="Wingdings" panose="05000000000000000000" pitchFamily="2" charset="2"/>
              <a:buChar char="v"/>
              <a:tabLst>
                <a:tab pos="2420938" algn="l"/>
                <a:tab pos="4667250" algn="l"/>
                <a:tab pos="7739063" algn="l"/>
                <a:tab pos="11699875" algn="r"/>
              </a:tabLst>
            </a:pPr>
            <a:r>
              <a:rPr lang="fr-FR" sz="1600" b="1" dirty="0"/>
              <a:t>Contact des </a:t>
            </a:r>
            <a:r>
              <a:rPr lang="fr-FR" sz="1600" b="1" dirty="0">
                <a:solidFill>
                  <a:srgbClr val="0070C0"/>
                </a:solidFill>
              </a:rPr>
              <a:t>Responsables </a:t>
            </a:r>
            <a:r>
              <a:rPr lang="fr-FR" sz="1600" b="1" dirty="0"/>
              <a:t>d’Espace Emploi</a:t>
            </a:r>
            <a:r>
              <a:rPr lang="fr-FR" sz="1600" b="1" dirty="0">
                <a:solidFill>
                  <a:srgbClr val="0070C0"/>
                </a:solidFill>
              </a:rPr>
              <a:t>   		</a:t>
            </a:r>
            <a:r>
              <a:rPr lang="fr-FR" sz="1400" b="1" i="1" u="sng" dirty="0">
                <a:solidFill>
                  <a:srgbClr val="00B0F0"/>
                </a:solidFill>
              </a:rPr>
              <a:t>N° à communiquer uniquement aux Partenaires</a:t>
            </a:r>
            <a:endParaRPr lang="fr-FR" sz="1600" b="1" i="1" u="sng" dirty="0">
              <a:solidFill>
                <a:srgbClr val="00B0F0"/>
              </a:solidFill>
            </a:endParaRPr>
          </a:p>
          <a:p>
            <a:pPr marL="810000" lvl="2">
              <a:lnSpc>
                <a:spcPct val="100000"/>
              </a:lnSpc>
              <a:spcBef>
                <a:spcPts val="1000"/>
              </a:spcBef>
              <a:buSzPct val="60000"/>
              <a:tabLst>
                <a:tab pos="2420938" algn="l"/>
                <a:tab pos="4667250" algn="l"/>
                <a:tab pos="7739063" algn="l"/>
                <a:tab pos="11699875" algn="r"/>
              </a:tabLst>
            </a:pPr>
            <a:r>
              <a:rPr lang="fr-FR" sz="1600" dirty="0"/>
              <a:t>EE Le Mesnil-Amelot 	</a:t>
            </a:r>
            <a:r>
              <a:rPr lang="fr-FR" sz="1500" dirty="0">
                <a:hlinkClick r:id="rId2"/>
              </a:rPr>
              <a:t>cbrahimi@roissypaysdefrance.fr</a:t>
            </a:r>
            <a:r>
              <a:rPr lang="fr-FR" sz="1500" dirty="0"/>
              <a:t> </a:t>
            </a:r>
            <a:r>
              <a:rPr lang="fr-FR" sz="1600" dirty="0"/>
              <a:t>	</a:t>
            </a:r>
            <a:r>
              <a:rPr lang="fr-FR" sz="1600" b="1" dirty="0"/>
              <a:t>Christelle BRAHIMI 	</a:t>
            </a:r>
            <a:r>
              <a:rPr lang="fr-FR" sz="1600" b="1" dirty="0">
                <a:sym typeface="Wingdings" panose="05000000000000000000" pitchFamily="2" charset="2"/>
              </a:rPr>
              <a:t>  </a:t>
            </a:r>
            <a:r>
              <a:rPr lang="fr-FR" sz="1600" b="1" dirty="0">
                <a:solidFill>
                  <a:srgbClr val="0070C0"/>
                </a:solidFill>
                <a:sym typeface="Wingdings" panose="05000000000000000000" pitchFamily="2" charset="2"/>
              </a:rPr>
              <a:t>06 49 73 66 31</a:t>
            </a:r>
          </a:p>
          <a:p>
            <a:pPr marL="810000" lvl="2">
              <a:lnSpc>
                <a:spcPct val="100000"/>
              </a:lnSpc>
              <a:spcBef>
                <a:spcPts val="1000"/>
              </a:spcBef>
              <a:buSzPct val="60000"/>
              <a:tabLst>
                <a:tab pos="2420938" algn="l"/>
                <a:tab pos="4667250" algn="l"/>
                <a:tab pos="7739063" algn="l"/>
                <a:tab pos="11699875" algn="r"/>
              </a:tabLst>
            </a:pPr>
            <a:r>
              <a:rPr lang="fr-FR" sz="1600" dirty="0"/>
              <a:t>EE Villeparisis 		</a:t>
            </a:r>
            <a:r>
              <a:rPr lang="fr-FR" sz="1500" dirty="0">
                <a:hlinkClick r:id="rId3"/>
              </a:rPr>
              <a:t>aramard@roissypaysdefrance.fr</a:t>
            </a:r>
            <a:r>
              <a:rPr lang="fr-FR" sz="1500" dirty="0"/>
              <a:t> </a:t>
            </a:r>
            <a:r>
              <a:rPr lang="fr-FR" sz="1600" dirty="0"/>
              <a:t>	</a:t>
            </a:r>
            <a:r>
              <a:rPr lang="fr-FR" sz="1600" b="1" dirty="0"/>
              <a:t>Anne-Sophie RAMARD 	</a:t>
            </a:r>
            <a:r>
              <a:rPr lang="fr-FR" sz="1600" b="1" dirty="0">
                <a:sym typeface="Wingdings" panose="05000000000000000000" pitchFamily="2" charset="2"/>
              </a:rPr>
              <a:t>  </a:t>
            </a:r>
            <a:r>
              <a:rPr lang="fr-FR" sz="1600" b="1" dirty="0">
                <a:solidFill>
                  <a:srgbClr val="0070C0"/>
                </a:solidFill>
                <a:sym typeface="Wingdings" panose="05000000000000000000" pitchFamily="2" charset="2"/>
              </a:rPr>
              <a:t>06 49 73 66 41</a:t>
            </a:r>
          </a:p>
          <a:p>
            <a:pPr marL="270000" lvl="1" indent="-270000">
              <a:lnSpc>
                <a:spcPct val="200000"/>
              </a:lnSpc>
              <a:spcBef>
                <a:spcPts val="1000"/>
              </a:spcBef>
              <a:buSzPct val="90000"/>
              <a:buFont typeface="Wingdings 3" panose="05040102010807070707" pitchFamily="18" charset="2"/>
              <a:buChar char="´"/>
              <a:tabLst>
                <a:tab pos="2420938" algn="l"/>
                <a:tab pos="4667250" algn="l"/>
                <a:tab pos="7739063" algn="l"/>
                <a:tab pos="11699875" algn="r"/>
              </a:tabLst>
            </a:pPr>
            <a:r>
              <a:rPr lang="fr-FR" b="1" dirty="0">
                <a:solidFill>
                  <a:srgbClr val="0070C0"/>
                </a:solidFill>
              </a:rPr>
              <a:t>Le PLIE Roissy Pays de France</a:t>
            </a:r>
          </a:p>
          <a:p>
            <a:pPr marL="540000" lvl="2" indent="-270000">
              <a:lnSpc>
                <a:spcPct val="100000"/>
              </a:lnSpc>
              <a:spcBef>
                <a:spcPts val="1000"/>
              </a:spcBef>
              <a:buSzPct val="80000"/>
              <a:buFont typeface="Wingdings" panose="05000000000000000000" pitchFamily="2" charset="2"/>
              <a:buChar char="v"/>
              <a:tabLst>
                <a:tab pos="2420938" algn="l"/>
                <a:tab pos="4667250" algn="l"/>
                <a:tab pos="7739063" algn="l"/>
                <a:tab pos="11699875" algn="r"/>
              </a:tabLst>
            </a:pPr>
            <a:r>
              <a:rPr lang="fr-FR" sz="1600" b="1" dirty="0"/>
              <a:t>Contact de la </a:t>
            </a:r>
            <a:r>
              <a:rPr lang="fr-FR" sz="1600" b="1" dirty="0">
                <a:solidFill>
                  <a:srgbClr val="0070C0"/>
                </a:solidFill>
              </a:rPr>
              <a:t>Chargée de Projets PLIE	</a:t>
            </a:r>
            <a:r>
              <a:rPr lang="fr-FR" sz="1500" dirty="0">
                <a:solidFill>
                  <a:srgbClr val="0070C0"/>
                </a:solidFill>
                <a:hlinkClick r:id="rId4"/>
              </a:rPr>
              <a:t>hpigne</a:t>
            </a:r>
            <a:r>
              <a:rPr lang="fr-FR" sz="1500" dirty="0">
                <a:hlinkClick r:id="rId4"/>
              </a:rPr>
              <a:t>@roissypaysdefrance.fr</a:t>
            </a:r>
            <a:r>
              <a:rPr lang="fr-FR" sz="1600" dirty="0"/>
              <a:t> </a:t>
            </a:r>
            <a:r>
              <a:rPr lang="fr-FR" sz="1600" b="1" dirty="0">
                <a:solidFill>
                  <a:srgbClr val="0070C0"/>
                </a:solidFill>
              </a:rPr>
              <a:t>	</a:t>
            </a:r>
            <a:r>
              <a:rPr lang="fr-FR" sz="1600" b="1" dirty="0"/>
              <a:t>Hélène </a:t>
            </a:r>
            <a:r>
              <a:rPr lang="fr-FR" sz="1600" b="1" cap="all" dirty="0"/>
              <a:t>Pigné</a:t>
            </a:r>
            <a:r>
              <a:rPr lang="fr-FR" sz="1600" b="1" dirty="0">
                <a:sym typeface="Wingdings" panose="05000000000000000000" pitchFamily="2" charset="2"/>
              </a:rPr>
              <a:t>	  </a:t>
            </a:r>
            <a:r>
              <a:rPr lang="fr-FR" sz="1600" b="1" dirty="0">
                <a:solidFill>
                  <a:srgbClr val="0070C0"/>
                </a:solidFill>
                <a:sym typeface="Wingdings" panose="05000000000000000000" pitchFamily="2" charset="2"/>
              </a:rPr>
              <a:t>06 07 28 77 98</a:t>
            </a:r>
            <a:endParaRPr lang="fr-FR" sz="1600" b="1" dirty="0">
              <a:solidFill>
                <a:srgbClr val="0070C0"/>
              </a:solidFill>
            </a:endParaRPr>
          </a:p>
          <a:p>
            <a:pPr marL="270000" lvl="1" indent="-270000">
              <a:lnSpc>
                <a:spcPct val="200000"/>
              </a:lnSpc>
              <a:spcBef>
                <a:spcPts val="1000"/>
              </a:spcBef>
              <a:buSzPct val="90000"/>
              <a:buFont typeface="Wingdings 3" panose="05040102010807070707" pitchFamily="18" charset="2"/>
              <a:buChar char="´"/>
              <a:tabLst>
                <a:tab pos="2420938" algn="l"/>
                <a:tab pos="4667250" algn="l"/>
                <a:tab pos="7739063" algn="l"/>
                <a:tab pos="11699875" algn="r"/>
              </a:tabLst>
            </a:pPr>
            <a:r>
              <a:rPr lang="fr-FR" b="1" dirty="0">
                <a:solidFill>
                  <a:srgbClr val="0070C0"/>
                </a:solidFill>
              </a:rPr>
              <a:t>Les Clauses Sociales </a:t>
            </a:r>
          </a:p>
          <a:p>
            <a:pPr marL="555750" lvl="2" indent="-285750">
              <a:lnSpc>
                <a:spcPct val="100000"/>
              </a:lnSpc>
              <a:spcBef>
                <a:spcPts val="1000"/>
              </a:spcBef>
              <a:buSzPct val="80000"/>
              <a:buFont typeface="Wingdings" panose="05000000000000000000" pitchFamily="2" charset="2"/>
              <a:buChar char="v"/>
              <a:tabLst>
                <a:tab pos="2420938" algn="l"/>
                <a:tab pos="4667250" algn="l"/>
                <a:tab pos="7739063" algn="l"/>
                <a:tab pos="11699875" algn="r"/>
              </a:tabLst>
            </a:pPr>
            <a:r>
              <a:rPr lang="fr-FR" sz="1600" b="1" dirty="0"/>
              <a:t>Marchés ANRU et hors ANRU</a:t>
            </a:r>
            <a:r>
              <a:rPr lang="fr-FR" sz="1600" b="1" dirty="0">
                <a:solidFill>
                  <a:srgbClr val="0070C0"/>
                </a:solidFill>
              </a:rPr>
              <a:t>	</a:t>
            </a:r>
            <a:r>
              <a:rPr lang="fr-FR" sz="1600" dirty="0">
                <a:solidFill>
                  <a:srgbClr val="0070C0"/>
                </a:solidFill>
                <a:hlinkClick r:id="rId4"/>
              </a:rPr>
              <a:t>mgomis</a:t>
            </a:r>
            <a:r>
              <a:rPr lang="fr-FR" sz="1600" dirty="0">
                <a:hlinkClick r:id="rId4"/>
              </a:rPr>
              <a:t>@roissypaysdefrance.fr </a:t>
            </a:r>
            <a:r>
              <a:rPr lang="fr-FR" sz="1600" b="1" dirty="0">
                <a:solidFill>
                  <a:srgbClr val="0070C0"/>
                </a:solidFill>
              </a:rPr>
              <a:t>	</a:t>
            </a:r>
            <a:r>
              <a:rPr lang="fr-FR" sz="1600" b="1" dirty="0"/>
              <a:t>Martine </a:t>
            </a:r>
            <a:r>
              <a:rPr lang="fr-FR" sz="1600" b="1" cap="all" dirty="0"/>
              <a:t>GOMIS</a:t>
            </a:r>
            <a:r>
              <a:rPr lang="fr-FR" sz="1600" b="1" dirty="0">
                <a:sym typeface="Wingdings" panose="05000000000000000000" pitchFamily="2" charset="2"/>
              </a:rPr>
              <a:t> 	  </a:t>
            </a:r>
            <a:r>
              <a:rPr lang="fr-FR" sz="1600" b="1" dirty="0">
                <a:solidFill>
                  <a:srgbClr val="0070C0"/>
                </a:solidFill>
                <a:sym typeface="Wingdings" panose="05000000000000000000" pitchFamily="2" charset="2"/>
              </a:rPr>
              <a:t>06 29 62 77 52</a:t>
            </a:r>
            <a:endParaRPr lang="fr-FR" sz="1600" b="1" dirty="0">
              <a:solidFill>
                <a:srgbClr val="0070C0"/>
              </a:solidFill>
            </a:endParaRPr>
          </a:p>
          <a:p>
            <a:pPr lvl="1"/>
            <a:endParaRPr lang="fr-FR" sz="2000" dirty="0">
              <a:solidFill>
                <a:srgbClr val="0070C0"/>
              </a:solidFill>
            </a:endParaRPr>
          </a:p>
        </p:txBody>
      </p:sp>
    </p:spTree>
    <p:extLst>
      <p:ext uri="{BB962C8B-B14F-4D97-AF65-F5344CB8AC3E}">
        <p14:creationId xmlns:p14="http://schemas.microsoft.com/office/powerpoint/2010/main" val="128024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Activité des</a:t>
            </a:r>
          </a:p>
        </p:txBody>
      </p:sp>
      <p:sp>
        <p:nvSpPr>
          <p:cNvPr id="3" name="Espace réservé du texte 2"/>
          <p:cNvSpPr>
            <a:spLocks noGrp="1"/>
          </p:cNvSpPr>
          <p:nvPr>
            <p:ph type="body" idx="1"/>
          </p:nvPr>
        </p:nvSpPr>
        <p:spPr/>
        <p:txBody>
          <a:bodyPr/>
          <a:lstStyle/>
          <a:p>
            <a:r>
              <a:rPr lang="fr-FR" dirty="0"/>
              <a:t>Centres Communaux </a:t>
            </a:r>
            <a:br>
              <a:rPr lang="fr-FR" dirty="0"/>
            </a:br>
            <a:r>
              <a:rPr lang="fr-FR" dirty="0"/>
              <a:t>d’Action Sociale</a:t>
            </a:r>
          </a:p>
        </p:txBody>
      </p:sp>
      <p:sp>
        <p:nvSpPr>
          <p:cNvPr id="4" name="Espace réservé de la date 3"/>
          <p:cNvSpPr>
            <a:spLocks noGrp="1"/>
          </p:cNvSpPr>
          <p:nvPr>
            <p:ph type="dt" sz="half" idx="10"/>
          </p:nvPr>
        </p:nvSpPr>
        <p:spPr/>
        <p:txBody>
          <a:bodyPr/>
          <a:lstStyle/>
          <a:p>
            <a:r>
              <a:rPr lang="fr-FR"/>
              <a:t>Direction Emploi et Politique de la Ville - MàJ du 24/04/2020</a:t>
            </a:r>
            <a:endParaRPr lang="fr-FR" dirty="0"/>
          </a:p>
        </p:txBody>
      </p:sp>
      <p:sp>
        <p:nvSpPr>
          <p:cNvPr id="5" name="Espace réservé du pied de page 4"/>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6" name="Espace réservé du numéro de diapositive 5"/>
          <p:cNvSpPr>
            <a:spLocks noGrp="1"/>
          </p:cNvSpPr>
          <p:nvPr>
            <p:ph type="sldNum" sz="quarter" idx="12"/>
          </p:nvPr>
        </p:nvSpPr>
        <p:spPr/>
        <p:txBody>
          <a:bodyPr/>
          <a:lstStyle/>
          <a:p>
            <a:fld id="{D51C783C-9265-4A17-BFAA-D1F815E576CA}" type="slidenum">
              <a:rPr lang="fr-FR" smtClean="0"/>
              <a:t>18</a:t>
            </a:fld>
            <a:endParaRPr lang="fr-FR"/>
          </a:p>
        </p:txBody>
      </p:sp>
    </p:spTree>
    <p:extLst>
      <p:ext uri="{BB962C8B-B14F-4D97-AF65-F5344CB8AC3E}">
        <p14:creationId xmlns:p14="http://schemas.microsoft.com/office/powerpoint/2010/main" val="383595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19</a:t>
            </a:fld>
            <a:endParaRPr lang="fr-FR"/>
          </a:p>
        </p:txBody>
      </p:sp>
      <p:sp>
        <p:nvSpPr>
          <p:cNvPr id="6" name="Espace réservé du contenu 5"/>
          <p:cNvSpPr>
            <a:spLocks noGrp="1"/>
          </p:cNvSpPr>
          <p:nvPr>
            <p:ph idx="1"/>
          </p:nvPr>
        </p:nvSpPr>
        <p:spPr>
          <a:xfrm>
            <a:off x="57369" y="95792"/>
            <a:ext cx="12060000" cy="6365421"/>
          </a:xfrm>
        </p:spPr>
        <p:txBody>
          <a:bodyPr/>
          <a:lstStyle/>
          <a:p>
            <a:pPr marL="270000" indent="-270000">
              <a:lnSpc>
                <a:spcPct val="100000"/>
              </a:lnSpc>
              <a:spcBef>
                <a:spcPts val="2000"/>
              </a:spcBef>
              <a:buSzPct val="80000"/>
            </a:pPr>
            <a:r>
              <a:rPr lang="fr-FR" sz="2400" b="1" dirty="0">
                <a:solidFill>
                  <a:srgbClr val="0070C0"/>
                </a:solidFill>
                <a:latin typeface="AR JULIAN" panose="02000000000000000000" pitchFamily="2" charset="0"/>
              </a:rPr>
              <a:t>CCAS de Claye-Souilly</a:t>
            </a:r>
          </a:p>
          <a:p>
            <a:pPr marL="540000" lvl="1" indent="-270000">
              <a:lnSpc>
                <a:spcPct val="100000"/>
              </a:lnSpc>
              <a:spcBef>
                <a:spcPts val="300"/>
              </a:spcBef>
              <a:buSzPct val="80000"/>
            </a:pPr>
            <a:r>
              <a:rPr lang="fr-FR" sz="1600" dirty="0"/>
              <a:t>Contact régulier des personnes vulnérables inscrites sur le registre (NB : 165 personnes sont inscrites sur notre registre).</a:t>
            </a:r>
          </a:p>
          <a:p>
            <a:pPr marL="540000" lvl="1" indent="-270000">
              <a:lnSpc>
                <a:spcPct val="100000"/>
              </a:lnSpc>
              <a:spcBef>
                <a:spcPts val="300"/>
              </a:spcBef>
              <a:buSzPct val="80000"/>
            </a:pPr>
            <a:r>
              <a:rPr lang="fr-FR" sz="1600" dirty="0"/>
              <a:t>Mise en place d’une permanence téléphonique au </a:t>
            </a:r>
            <a:r>
              <a:rPr lang="fr-FR" sz="1600" dirty="0">
                <a:solidFill>
                  <a:srgbClr val="0070C0"/>
                </a:solidFill>
                <a:sym typeface="Wingdings" panose="05000000000000000000" pitchFamily="2" charset="2"/>
              </a:rPr>
              <a:t></a:t>
            </a:r>
            <a:r>
              <a:rPr lang="fr-FR" sz="1600" dirty="0">
                <a:sym typeface="Wingdings" panose="05000000000000000000" pitchFamily="2" charset="2"/>
              </a:rPr>
              <a:t> </a:t>
            </a:r>
            <a:r>
              <a:rPr lang="fr-FR" sz="1600" b="1" dirty="0">
                <a:solidFill>
                  <a:srgbClr val="0070C0"/>
                </a:solidFill>
              </a:rPr>
              <a:t>01 60 26 92 04</a:t>
            </a:r>
            <a:r>
              <a:rPr lang="fr-FR" sz="1600" dirty="0">
                <a:solidFill>
                  <a:srgbClr val="FF0000"/>
                </a:solidFill>
              </a:rPr>
              <a:t> </a:t>
            </a:r>
            <a:r>
              <a:rPr lang="fr-FR" sz="1600" dirty="0"/>
              <a:t>sur les horaires de la mairie pour la continuité </a:t>
            </a:r>
            <a:br>
              <a:rPr lang="fr-FR" sz="1600" dirty="0"/>
            </a:br>
            <a:r>
              <a:rPr lang="fr-FR" sz="1600" dirty="0"/>
              <a:t>des missions du service </a:t>
            </a:r>
            <a:r>
              <a:rPr lang="fr-FR" sz="1600" i="1" dirty="0"/>
              <a:t>(portage de repas, domiciliations, aides légales, etc…) </a:t>
            </a:r>
            <a:r>
              <a:rPr lang="fr-FR" sz="1600" dirty="0"/>
              <a:t>et des accompagnements sociaux menés </a:t>
            </a:r>
            <a:br>
              <a:rPr lang="fr-FR" sz="1600" dirty="0"/>
            </a:br>
            <a:r>
              <a:rPr lang="fr-FR" sz="1600" dirty="0"/>
              <a:t>par le CCAS, notamment aides financières, conseils, orientations partenaires (autant que possible), etc… </a:t>
            </a:r>
          </a:p>
          <a:p>
            <a:pPr marL="540000" lvl="1" indent="-270000">
              <a:lnSpc>
                <a:spcPct val="100000"/>
              </a:lnSpc>
              <a:spcBef>
                <a:spcPts val="300"/>
              </a:spcBef>
              <a:buSzPct val="80000"/>
            </a:pPr>
            <a:r>
              <a:rPr lang="fr-FR" sz="1600" dirty="0"/>
              <a:t>Les aides financières sont envoyées à la Maison des Solidarités principalement </a:t>
            </a:r>
            <a:br>
              <a:rPr lang="fr-FR" sz="1600" dirty="0"/>
            </a:br>
            <a:r>
              <a:rPr lang="fr-FR" sz="1600" dirty="0"/>
              <a:t>et/ou nous contactons les associations caritatives pour faire le lien. </a:t>
            </a:r>
          </a:p>
          <a:p>
            <a:pPr marL="540000" lvl="1" indent="-270000">
              <a:lnSpc>
                <a:spcPct val="100000"/>
              </a:lnSpc>
              <a:spcBef>
                <a:spcPts val="300"/>
              </a:spcBef>
              <a:buSzPct val="80000"/>
            </a:pPr>
            <a:r>
              <a:rPr lang="fr-FR" sz="1600" dirty="0"/>
              <a:t>Nous tentons de maintenir nos missions courantes par téléphone et/ou mail.  </a:t>
            </a:r>
          </a:p>
          <a:p>
            <a:pPr marL="540000" lvl="1" indent="-270000">
              <a:lnSpc>
                <a:spcPct val="100000"/>
              </a:lnSpc>
              <a:spcBef>
                <a:spcPts val="300"/>
              </a:spcBef>
              <a:buSzPct val="80000"/>
            </a:pPr>
            <a:r>
              <a:rPr lang="fr-FR" sz="1600" dirty="0"/>
              <a:t>Mise en place d’un </a:t>
            </a:r>
            <a:r>
              <a:rPr lang="fr-FR" sz="1600" b="1" dirty="0"/>
              <a:t>service de courses et/ou besoins en pharmacie </a:t>
            </a:r>
            <a:r>
              <a:rPr lang="fr-FR" sz="1600" dirty="0"/>
              <a:t>avec un numéro dédié exclusivement à la prise </a:t>
            </a:r>
            <a:br>
              <a:rPr lang="fr-FR" sz="1600" dirty="0"/>
            </a:br>
            <a:r>
              <a:rPr lang="fr-FR" sz="1600" dirty="0"/>
              <a:t>en compte des demandes, mais aussi aux besoins d’informations générales (06 23 77 24 96), horaires de mairie également.</a:t>
            </a:r>
          </a:p>
          <a:p>
            <a:pPr marL="540000" lvl="1" indent="-270000">
              <a:lnSpc>
                <a:spcPct val="100000"/>
              </a:lnSpc>
              <a:spcBef>
                <a:spcPts val="300"/>
              </a:spcBef>
              <a:buSzPct val="80000"/>
            </a:pPr>
            <a:r>
              <a:rPr lang="fr-FR" sz="1600" dirty="0"/>
              <a:t>Jennifer CANU / Fax : 01.60.26.30.06 / </a:t>
            </a:r>
            <a:r>
              <a:rPr lang="fr-FR" sz="1600" u="sng" dirty="0">
                <a:hlinkClick r:id="rId2"/>
              </a:rPr>
              <a:t>j.canu@mairie-claye-souilly.fr</a:t>
            </a:r>
            <a:endParaRPr lang="fr-FR" sz="1600" u="sng" dirty="0"/>
          </a:p>
          <a:p>
            <a:pPr marL="270000" indent="-270000">
              <a:lnSpc>
                <a:spcPct val="100000"/>
              </a:lnSpc>
              <a:spcBef>
                <a:spcPts val="2000"/>
              </a:spcBef>
              <a:buSzPct val="80000"/>
            </a:pPr>
            <a:r>
              <a:rPr lang="fr-FR" sz="2400" b="1" dirty="0">
                <a:solidFill>
                  <a:srgbClr val="0070C0"/>
                </a:solidFill>
                <a:latin typeface="AR JULIAN" panose="02000000000000000000" pitchFamily="2" charset="0"/>
              </a:rPr>
              <a:t>CCAS de </a:t>
            </a:r>
            <a:r>
              <a:rPr lang="fr-FR" sz="2400" b="1" dirty="0" err="1">
                <a:solidFill>
                  <a:srgbClr val="0070C0"/>
                </a:solidFill>
                <a:latin typeface="AR JULIAN" panose="02000000000000000000" pitchFamily="2" charset="0"/>
              </a:rPr>
              <a:t>Compans</a:t>
            </a:r>
            <a:endParaRPr lang="fr-FR" sz="2400" b="1" dirty="0">
              <a:solidFill>
                <a:srgbClr val="0070C0"/>
              </a:solidFill>
              <a:latin typeface="AR JULIAN" panose="02000000000000000000" pitchFamily="2" charset="0"/>
            </a:endParaRPr>
          </a:p>
          <a:p>
            <a:pPr marL="540000" lvl="1" indent="-270000">
              <a:lnSpc>
                <a:spcPct val="100000"/>
              </a:lnSpc>
              <a:spcBef>
                <a:spcPts val="300"/>
              </a:spcBef>
            </a:pPr>
            <a:r>
              <a:rPr lang="fr-FR" sz="1600" dirty="0"/>
              <a:t>Pendant la période de confinement, </a:t>
            </a:r>
            <a:r>
              <a:rPr lang="fr-FR" sz="1600" b="1" dirty="0">
                <a:solidFill>
                  <a:srgbClr val="0070C0"/>
                </a:solidFill>
              </a:rPr>
              <a:t>les bureaux du CCAS sont ouverts de 9h30 à 13h00 </a:t>
            </a:r>
            <a:r>
              <a:rPr lang="fr-FR" sz="1600" dirty="0"/>
              <a:t>tous les jours, jusqu’à nouvel ordre.</a:t>
            </a:r>
          </a:p>
          <a:p>
            <a:pPr marL="540000" lvl="1" indent="-270000">
              <a:lnSpc>
                <a:spcPct val="100000"/>
              </a:lnSpc>
              <a:spcBef>
                <a:spcPts val="300"/>
              </a:spcBef>
            </a:pPr>
            <a:r>
              <a:rPr lang="fr-FR" sz="1600" dirty="0"/>
              <a:t>La mairie assure l'accueil téléphonique aux mêmes horaires, y compris le vendredi après-midi, au </a:t>
            </a:r>
            <a:r>
              <a:rPr lang="fr-FR" sz="1600" dirty="0">
                <a:solidFill>
                  <a:srgbClr val="0070C0"/>
                </a:solidFill>
                <a:sym typeface="Wingdings" panose="05000000000000000000" pitchFamily="2" charset="2"/>
              </a:rPr>
              <a:t></a:t>
            </a:r>
            <a:r>
              <a:rPr lang="fr-FR" sz="1600" dirty="0"/>
              <a:t> </a:t>
            </a:r>
            <a:r>
              <a:rPr lang="fr-FR" sz="1600" b="1" dirty="0">
                <a:solidFill>
                  <a:srgbClr val="0070C0"/>
                </a:solidFill>
              </a:rPr>
              <a:t>01 60 26 10 06</a:t>
            </a:r>
          </a:p>
          <a:p>
            <a:pPr marL="540000" lvl="1" indent="-270000">
              <a:lnSpc>
                <a:spcPct val="100000"/>
              </a:lnSpc>
              <a:spcBef>
                <a:spcPts val="300"/>
              </a:spcBef>
            </a:pPr>
            <a:r>
              <a:rPr lang="fr-FR" sz="1600" dirty="0"/>
              <a:t>En cas d'urgence, le CCAS peut être joint par mail : </a:t>
            </a:r>
            <a:r>
              <a:rPr lang="fr-FR" sz="1600" dirty="0">
                <a:hlinkClick r:id="rId3"/>
              </a:rPr>
              <a:t>o.poussin@mairiedecompans.fr</a:t>
            </a:r>
            <a:r>
              <a:rPr lang="fr-FR" sz="1600" dirty="0"/>
              <a:t> </a:t>
            </a:r>
          </a:p>
          <a:p>
            <a:pPr marL="540000" lvl="1" indent="-270000">
              <a:lnSpc>
                <a:spcPct val="100000"/>
              </a:lnSpc>
              <a:spcBef>
                <a:spcPts val="300"/>
              </a:spcBef>
            </a:pPr>
            <a:r>
              <a:rPr lang="fr-FR" sz="1600" dirty="0"/>
              <a:t>Les besoins des personnes âgées ont été évalués.  Ils ont été invités à rester confinées chez eux </a:t>
            </a:r>
            <a:br>
              <a:rPr lang="fr-FR" sz="1600" dirty="0"/>
            </a:br>
            <a:r>
              <a:rPr lang="fr-FR" sz="1600" dirty="0"/>
              <a:t>et à limiter leurs déplacements. Le portage de repas à domicile leur a été proposé. </a:t>
            </a:r>
          </a:p>
          <a:p>
            <a:pPr marL="540000" lvl="1" indent="-270000">
              <a:lnSpc>
                <a:spcPct val="100000"/>
              </a:lnSpc>
              <a:spcBef>
                <a:spcPts val="300"/>
              </a:spcBef>
            </a:pPr>
            <a:r>
              <a:rPr lang="fr-FR" sz="1600" dirty="0"/>
              <a:t>Il est convenu avec la pharmacie de Mitry-Mory de pouvoir récupérer les médicaments, si besoin. </a:t>
            </a:r>
          </a:p>
          <a:p>
            <a:pPr marL="540000" lvl="1" indent="-270000">
              <a:lnSpc>
                <a:spcPct val="100000"/>
              </a:lnSpc>
              <a:spcBef>
                <a:spcPts val="300"/>
              </a:spcBef>
            </a:pPr>
            <a:r>
              <a:rPr lang="fr-FR" sz="1600" dirty="0"/>
              <a:t>Les médecins de ville ont développé les consultations via télé médecine. </a:t>
            </a:r>
            <a:br>
              <a:rPr lang="fr-FR" sz="1600" dirty="0"/>
            </a:br>
            <a:r>
              <a:rPr lang="fr-FR" sz="1600" dirty="0"/>
              <a:t>Si les patients n'ont pas accès à internet, ils font évacuer leur salle d'attente pour pouvoir les recevoir. </a:t>
            </a:r>
          </a:p>
          <a:p>
            <a:pPr marL="540000" lvl="1" indent="-270000">
              <a:lnSpc>
                <a:spcPct val="100000"/>
              </a:lnSpc>
              <a:spcBef>
                <a:spcPts val="300"/>
              </a:spcBef>
            </a:pPr>
            <a:r>
              <a:rPr lang="fr-FR" sz="1600" dirty="0"/>
              <a:t>L'Intermarché de Mitry-Mory réserve l'accès de 9h à 10h exclusivement aux personnes âgées </a:t>
            </a:r>
            <a:br>
              <a:rPr lang="fr-FR" sz="1600" dirty="0"/>
            </a:br>
            <a:r>
              <a:rPr lang="fr-FR" sz="1600" dirty="0"/>
              <a:t>et n'autorise qu’une personne par caddie, donc les couples ne sont pas autorisés </a:t>
            </a:r>
            <a:r>
              <a:rPr lang="fr-FR" sz="1600" i="1" dirty="0"/>
              <a:t>(ne prend plus les règlements par chèque)</a:t>
            </a:r>
            <a:r>
              <a:rPr lang="fr-FR" sz="1600" dirty="0"/>
              <a:t>. </a:t>
            </a:r>
          </a:p>
        </p:txBody>
      </p:sp>
    </p:spTree>
    <p:extLst>
      <p:ext uri="{BB962C8B-B14F-4D97-AF65-F5344CB8AC3E}">
        <p14:creationId xmlns:p14="http://schemas.microsoft.com/office/powerpoint/2010/main" val="85986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Direction Emploi et Politique de la Ville - MàJ du 24/04/2020</a:t>
            </a:r>
            <a:endParaRPr lang="fr-FR" dirty="0"/>
          </a:p>
        </p:txBody>
      </p:sp>
      <p:sp>
        <p:nvSpPr>
          <p:cNvPr id="3" name="Titre 2"/>
          <p:cNvSpPr>
            <a:spLocks noGrp="1"/>
          </p:cNvSpPr>
          <p:nvPr>
            <p:ph type="title"/>
          </p:nvPr>
        </p:nvSpPr>
        <p:spPr>
          <a:xfrm>
            <a:off x="61644" y="310329"/>
            <a:ext cx="11160000" cy="795852"/>
          </a:xfrm>
        </p:spPr>
        <p:txBody>
          <a:bodyPr>
            <a:noAutofit/>
          </a:bodyPr>
          <a:lstStyle/>
          <a:p>
            <a:r>
              <a:rPr lang="fr-FR" sz="6200" dirty="0">
                <a:solidFill>
                  <a:srgbClr val="00B0F0"/>
                </a:solidFill>
                <a:latin typeface="AR JULIAN" panose="02000000000000000000" pitchFamily="2" charset="0"/>
              </a:rPr>
              <a:t>Sommaire</a:t>
            </a:r>
          </a:p>
        </p:txBody>
      </p:sp>
      <p:sp>
        <p:nvSpPr>
          <p:cNvPr id="4" name="Espace réservé du contenu 3"/>
          <p:cNvSpPr>
            <a:spLocks noGrp="1"/>
          </p:cNvSpPr>
          <p:nvPr>
            <p:ph idx="1"/>
          </p:nvPr>
        </p:nvSpPr>
        <p:spPr>
          <a:xfrm>
            <a:off x="57369" y="925209"/>
            <a:ext cx="12060000" cy="5478224"/>
          </a:xfrm>
        </p:spPr>
        <p:txBody>
          <a:bodyPr anchor="ctr"/>
          <a:lstStyle/>
          <a:p>
            <a:pPr marL="270000" indent="-270000">
              <a:lnSpc>
                <a:spcPct val="100000"/>
              </a:lnSpc>
              <a:spcBef>
                <a:spcPts val="800"/>
              </a:spcBef>
              <a:buClr>
                <a:srgbClr val="00B0F0"/>
              </a:buClr>
            </a:pPr>
            <a:r>
              <a:rPr lang="fr-FR" sz="3900" b="1" dirty="0">
                <a:solidFill>
                  <a:srgbClr val="0070C0"/>
                </a:solidFill>
                <a:hlinkClick r:id="rId3" action="ppaction://hlinksldjump"/>
              </a:rPr>
              <a:t>Agence Pôle Emploi</a:t>
            </a:r>
            <a:endParaRPr lang="fr-FR" sz="3900" b="1" dirty="0">
              <a:solidFill>
                <a:srgbClr val="0070C0"/>
              </a:solidFill>
            </a:endParaRPr>
          </a:p>
          <a:p>
            <a:pPr marL="270000" indent="-270000">
              <a:lnSpc>
                <a:spcPct val="100000"/>
              </a:lnSpc>
              <a:spcBef>
                <a:spcPts val="800"/>
              </a:spcBef>
              <a:buClr>
                <a:srgbClr val="00B0F0"/>
              </a:buClr>
            </a:pPr>
            <a:r>
              <a:rPr lang="fr-FR" sz="3900" b="1" dirty="0">
                <a:solidFill>
                  <a:srgbClr val="0070C0"/>
                </a:solidFill>
                <a:hlinkClick r:id="rId4" action="ppaction://hlinksldjump"/>
              </a:rPr>
              <a:t>Caisse d’Allocations Familiales</a:t>
            </a:r>
            <a:endParaRPr lang="fr-FR" sz="3900" b="1" dirty="0">
              <a:solidFill>
                <a:srgbClr val="0070C0"/>
              </a:solidFill>
            </a:endParaRPr>
          </a:p>
          <a:p>
            <a:pPr marL="270000" indent="-270000">
              <a:lnSpc>
                <a:spcPct val="100000"/>
              </a:lnSpc>
              <a:spcBef>
                <a:spcPts val="800"/>
              </a:spcBef>
              <a:buClr>
                <a:srgbClr val="00B0F0"/>
              </a:buClr>
            </a:pPr>
            <a:r>
              <a:rPr lang="fr-FR" sz="3600" b="1" dirty="0">
                <a:solidFill>
                  <a:srgbClr val="0070C0"/>
                </a:solidFill>
                <a:hlinkClick r:id="rId5" action="ppaction://hlinksldjump"/>
              </a:rPr>
              <a:t>Maison Départementale des Solidarités (CD77)</a:t>
            </a:r>
            <a:endParaRPr lang="fr-FR" sz="3600" b="1" dirty="0">
              <a:solidFill>
                <a:srgbClr val="0070C0"/>
              </a:solidFill>
            </a:endParaRPr>
          </a:p>
          <a:p>
            <a:pPr marL="270000" indent="-270000">
              <a:lnSpc>
                <a:spcPct val="100000"/>
              </a:lnSpc>
              <a:spcBef>
                <a:spcPts val="800"/>
              </a:spcBef>
              <a:buClr>
                <a:srgbClr val="00B0F0"/>
              </a:buClr>
            </a:pPr>
            <a:r>
              <a:rPr lang="fr-FR" sz="3900" b="1" dirty="0">
                <a:solidFill>
                  <a:srgbClr val="0070C0"/>
                </a:solidFill>
                <a:hlinkClick r:id="rId6" action="ppaction://hlinksldjump"/>
              </a:rPr>
              <a:t>Mission Locale de la Plaine de France</a:t>
            </a:r>
            <a:endParaRPr lang="fr-FR" sz="3900" b="1" dirty="0">
              <a:solidFill>
                <a:srgbClr val="0070C0"/>
              </a:solidFill>
            </a:endParaRPr>
          </a:p>
          <a:p>
            <a:pPr marL="270000" indent="-270000">
              <a:lnSpc>
                <a:spcPct val="100000"/>
              </a:lnSpc>
              <a:spcBef>
                <a:spcPts val="800"/>
              </a:spcBef>
              <a:buClr>
                <a:srgbClr val="00B0F0"/>
              </a:buClr>
            </a:pPr>
            <a:r>
              <a:rPr lang="fr-FR" sz="3900" b="1" dirty="0">
                <a:solidFill>
                  <a:srgbClr val="0070C0"/>
                </a:solidFill>
                <a:hlinkClick r:id="rId7" action="ppaction://hlinksldjump"/>
              </a:rPr>
              <a:t>Maison Départementale des Personnes Handicapées</a:t>
            </a:r>
            <a:endParaRPr lang="fr-FR" sz="3900" b="1" dirty="0">
              <a:solidFill>
                <a:srgbClr val="0070C0"/>
              </a:solidFill>
            </a:endParaRPr>
          </a:p>
          <a:p>
            <a:pPr marL="270000" indent="-270000">
              <a:lnSpc>
                <a:spcPct val="100000"/>
              </a:lnSpc>
              <a:spcBef>
                <a:spcPts val="800"/>
              </a:spcBef>
              <a:buClr>
                <a:srgbClr val="00B0F0"/>
              </a:buClr>
            </a:pPr>
            <a:r>
              <a:rPr lang="fr-FR" sz="3900" b="1" dirty="0">
                <a:solidFill>
                  <a:srgbClr val="0070C0"/>
                </a:solidFill>
                <a:hlinkClick r:id="rId8" action="ppaction://hlinksldjump"/>
              </a:rPr>
              <a:t>Dispositifs « emploi-insertion » de la </a:t>
            </a:r>
            <a:r>
              <a:rPr lang="fr-FR" sz="3900" b="1" dirty="0" err="1">
                <a:solidFill>
                  <a:srgbClr val="0070C0"/>
                </a:solidFill>
                <a:hlinkClick r:id="rId8" action="ppaction://hlinksldjump"/>
              </a:rPr>
              <a:t>CA</a:t>
            </a:r>
            <a:r>
              <a:rPr lang="fr-FR" sz="3900" b="1" cap="all" dirty="0" err="1">
                <a:solidFill>
                  <a:srgbClr val="0070C0"/>
                </a:solidFill>
                <a:hlinkClick r:id="rId8" action="ppaction://hlinksldjump"/>
              </a:rPr>
              <a:t>rpf</a:t>
            </a:r>
            <a:endParaRPr lang="fr-FR" sz="3900" b="1" cap="all" dirty="0">
              <a:solidFill>
                <a:srgbClr val="0070C0"/>
              </a:solidFill>
            </a:endParaRPr>
          </a:p>
          <a:p>
            <a:pPr marL="270000" indent="-270000">
              <a:lnSpc>
                <a:spcPct val="100000"/>
              </a:lnSpc>
              <a:spcBef>
                <a:spcPts val="800"/>
              </a:spcBef>
              <a:buClr>
                <a:srgbClr val="00B0F0"/>
              </a:buClr>
            </a:pPr>
            <a:r>
              <a:rPr lang="fr-FR" sz="3900" b="1" dirty="0">
                <a:solidFill>
                  <a:srgbClr val="0070C0"/>
                </a:solidFill>
                <a:hlinkClick r:id="rId8" action="ppaction://hlinksldjump"/>
              </a:rPr>
              <a:t>Centres Communaux d’Action Sociale</a:t>
            </a:r>
            <a:endParaRPr lang="fr-FR" sz="3900" b="1" dirty="0">
              <a:solidFill>
                <a:srgbClr val="0070C0"/>
              </a:solidFill>
            </a:endParaRPr>
          </a:p>
        </p:txBody>
      </p:sp>
      <p:sp>
        <p:nvSpPr>
          <p:cNvPr id="5" name="Espace réservé du pied de page 4"/>
          <p:cNvSpPr>
            <a:spLocks noGrp="1"/>
          </p:cNvSpPr>
          <p:nvPr>
            <p:ph type="ftr" sz="quarter" idx="11"/>
          </p:nvPr>
        </p:nvSpPr>
        <p:spPr>
          <a:xfrm>
            <a:off x="4756935" y="6574596"/>
            <a:ext cx="6574302" cy="270000"/>
          </a:xfrm>
        </p:spPr>
        <p:txBody>
          <a:bodyPr/>
          <a:lstStyle/>
          <a:p>
            <a:pPr algn="r" defTabSz="360000">
              <a:tabLst>
                <a:tab pos="11126788" algn="r"/>
              </a:tabLst>
            </a:pPr>
            <a:r>
              <a:rPr lang="fr-FR"/>
              <a:t>77 / Synthèse–Veille sur les dispositifs en procédures exceptionnelles liées au COVID-19</a:t>
            </a:r>
            <a:endParaRPr lang="fr-FR" dirty="0"/>
          </a:p>
        </p:txBody>
      </p:sp>
      <p:sp>
        <p:nvSpPr>
          <p:cNvPr id="6" name="Espace réservé du numéro de diapositive 5"/>
          <p:cNvSpPr>
            <a:spLocks noGrp="1"/>
          </p:cNvSpPr>
          <p:nvPr>
            <p:ph type="sldNum" sz="quarter" idx="12"/>
          </p:nvPr>
        </p:nvSpPr>
        <p:spPr>
          <a:xfrm>
            <a:off x="11372333" y="6570647"/>
            <a:ext cx="720000" cy="270000"/>
          </a:xfrm>
        </p:spPr>
        <p:txBody>
          <a:bodyPr/>
          <a:lstStyle/>
          <a:p>
            <a:fld id="{D51C783C-9265-4A17-BFAA-D1F815E576CA}" type="slidenum">
              <a:rPr lang="fr-FR" smtClean="0"/>
              <a:pPr/>
              <a:t>2</a:t>
            </a:fld>
            <a:endParaRPr lang="fr-FR" dirty="0"/>
          </a:p>
        </p:txBody>
      </p:sp>
    </p:spTree>
    <p:extLst>
      <p:ext uri="{BB962C8B-B14F-4D97-AF65-F5344CB8AC3E}">
        <p14:creationId xmlns:p14="http://schemas.microsoft.com/office/powerpoint/2010/main" val="1688583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20</a:t>
            </a:fld>
            <a:endParaRPr lang="fr-FR"/>
          </a:p>
        </p:txBody>
      </p:sp>
      <p:sp>
        <p:nvSpPr>
          <p:cNvPr id="6" name="Espace réservé du contenu 5"/>
          <p:cNvSpPr>
            <a:spLocks noGrp="1"/>
          </p:cNvSpPr>
          <p:nvPr>
            <p:ph idx="1"/>
          </p:nvPr>
        </p:nvSpPr>
        <p:spPr>
          <a:xfrm>
            <a:off x="57369" y="95794"/>
            <a:ext cx="12060000" cy="6400256"/>
          </a:xfrm>
        </p:spPr>
        <p:txBody>
          <a:bodyPr/>
          <a:lstStyle/>
          <a:p>
            <a:pPr marL="270000" indent="-270000">
              <a:lnSpc>
                <a:spcPct val="100000"/>
              </a:lnSpc>
              <a:spcBef>
                <a:spcPts val="2000"/>
              </a:spcBef>
              <a:buSzPct val="80000"/>
            </a:pPr>
            <a:r>
              <a:rPr lang="fr-FR" sz="2400" b="1" dirty="0">
                <a:solidFill>
                  <a:srgbClr val="0070C0"/>
                </a:solidFill>
                <a:latin typeface="AR JULIAN" panose="02000000000000000000" pitchFamily="2" charset="0"/>
              </a:rPr>
              <a:t>CCAS de Dammartin-en-Goële</a:t>
            </a:r>
          </a:p>
          <a:p>
            <a:pPr marL="540000" lvl="1" indent="-270000">
              <a:lnSpc>
                <a:spcPct val="100000"/>
              </a:lnSpc>
              <a:buSzPct val="80000"/>
            </a:pPr>
            <a:r>
              <a:rPr lang="fr-FR" sz="1700" dirty="0"/>
              <a:t>Le CCAS est fermé et n’accueille plus de public.</a:t>
            </a:r>
          </a:p>
          <a:p>
            <a:pPr marL="540000" lvl="1" indent="-270000">
              <a:lnSpc>
                <a:spcPct val="100000"/>
              </a:lnSpc>
              <a:buSzPct val="80000"/>
            </a:pPr>
            <a:r>
              <a:rPr lang="fr-FR" sz="1700" dirty="0"/>
              <a:t>Une permanence téléphonique au  </a:t>
            </a:r>
            <a:r>
              <a:rPr lang="fr-FR" sz="1700" b="1" dirty="0">
                <a:solidFill>
                  <a:srgbClr val="0070C0"/>
                </a:solidFill>
                <a:sym typeface="Wingdings" panose="05000000000000000000" pitchFamily="2" charset="2"/>
              </a:rPr>
              <a:t> </a:t>
            </a:r>
            <a:r>
              <a:rPr lang="fr-FR" sz="1700" b="1" dirty="0">
                <a:solidFill>
                  <a:srgbClr val="0070C0"/>
                </a:solidFill>
              </a:rPr>
              <a:t>01 60 03 85 53  </a:t>
            </a:r>
            <a:r>
              <a:rPr lang="fr-FR" sz="1700" dirty="0"/>
              <a:t>est assurée, afin :</a:t>
            </a:r>
          </a:p>
          <a:p>
            <a:pPr marL="810000" lvl="2" indent="-270000">
              <a:lnSpc>
                <a:spcPct val="100000"/>
              </a:lnSpc>
              <a:buSzPct val="60000"/>
            </a:pPr>
            <a:r>
              <a:rPr lang="fr-FR" sz="1700" dirty="0"/>
              <a:t>d’orienter au mieux les administrés ;</a:t>
            </a:r>
          </a:p>
          <a:p>
            <a:pPr marL="810000" lvl="2" indent="-270000">
              <a:lnSpc>
                <a:spcPct val="100000"/>
              </a:lnSpc>
              <a:buSzPct val="60000"/>
            </a:pPr>
            <a:r>
              <a:rPr lang="fr-FR" sz="1700" dirty="0"/>
              <a:t>de maintenir le portage repas ;</a:t>
            </a:r>
            <a:br>
              <a:rPr lang="fr-FR" sz="1700" dirty="0"/>
            </a:br>
            <a:r>
              <a:rPr lang="fr-FR" sz="1700" dirty="0"/>
              <a:t>Nous avons eu, bien évidemment, des demandes supplémentaires, mais pour l’instant sa société API fonctionne </a:t>
            </a:r>
            <a:br>
              <a:rPr lang="fr-FR" sz="1700" dirty="0"/>
            </a:br>
            <a:r>
              <a:rPr lang="fr-FR" sz="1700" dirty="0"/>
              <a:t>et mon collègue gère la distribution.</a:t>
            </a:r>
          </a:p>
          <a:p>
            <a:pPr marL="540000" lvl="1" indent="-270000">
              <a:lnSpc>
                <a:spcPct val="100000"/>
              </a:lnSpc>
              <a:buSzPct val="80000"/>
            </a:pPr>
            <a:r>
              <a:rPr lang="fr-FR" sz="1700" dirty="0"/>
              <a:t>Cependant, nous ne sommes plus en mesure de traiter les demandes d’aide facultatives. </a:t>
            </a:r>
          </a:p>
          <a:p>
            <a:pPr marL="270000" indent="-270000">
              <a:lnSpc>
                <a:spcPct val="100000"/>
              </a:lnSpc>
              <a:spcBef>
                <a:spcPts val="2000"/>
              </a:spcBef>
              <a:buSzPct val="80000"/>
            </a:pPr>
            <a:r>
              <a:rPr lang="fr-FR" sz="2400" b="1" dirty="0">
                <a:solidFill>
                  <a:srgbClr val="0070C0"/>
                </a:solidFill>
                <a:latin typeface="AR JULIAN" panose="02000000000000000000" pitchFamily="2" charset="0"/>
              </a:rPr>
              <a:t>CCAS de </a:t>
            </a:r>
            <a:r>
              <a:rPr lang="fr-FR" sz="2400" b="1" dirty="0" err="1">
                <a:solidFill>
                  <a:srgbClr val="0070C0"/>
                </a:solidFill>
                <a:latin typeface="AR JULIAN" panose="02000000000000000000" pitchFamily="2" charset="0"/>
              </a:rPr>
              <a:t>Gressy</a:t>
            </a:r>
            <a:endParaRPr lang="fr-FR" sz="2400" b="1" dirty="0">
              <a:solidFill>
                <a:srgbClr val="0070C0"/>
              </a:solidFill>
              <a:latin typeface="AR JULIAN" panose="02000000000000000000" pitchFamily="2" charset="0"/>
            </a:endParaRPr>
          </a:p>
          <a:p>
            <a:pPr marL="540000" lvl="1" indent="-270000">
              <a:lnSpc>
                <a:spcPct val="100000"/>
              </a:lnSpc>
            </a:pPr>
            <a:r>
              <a:rPr lang="fr-FR" sz="1800" dirty="0" err="1"/>
              <a:t>Gressy</a:t>
            </a:r>
            <a:r>
              <a:rPr lang="fr-FR" sz="1800" dirty="0"/>
              <a:t> n’a pas de CCAS, mais la mairie, le maire et les adjoints sont disponibles en cas de besoin </a:t>
            </a:r>
            <a:br>
              <a:rPr lang="fr-FR" sz="1800" dirty="0"/>
            </a:br>
            <a:r>
              <a:rPr lang="fr-FR" sz="1800" dirty="0"/>
              <a:t>et les administrés en sont prévenus / </a:t>
            </a:r>
            <a:r>
              <a:rPr lang="fr-FR" sz="1800" dirty="0">
                <a:solidFill>
                  <a:srgbClr val="0070C0"/>
                </a:solidFill>
                <a:sym typeface="Wingdings" panose="05000000000000000000" pitchFamily="2" charset="2"/>
              </a:rPr>
              <a:t></a:t>
            </a:r>
            <a:r>
              <a:rPr lang="fr-FR" sz="1800" dirty="0">
                <a:sym typeface="Wingdings" panose="05000000000000000000" pitchFamily="2" charset="2"/>
              </a:rPr>
              <a:t> </a:t>
            </a:r>
            <a:r>
              <a:rPr lang="fr-FR" sz="1800" b="1" dirty="0">
                <a:solidFill>
                  <a:srgbClr val="0070C0"/>
                </a:solidFill>
              </a:rPr>
              <a:t>01 60 26 11 15</a:t>
            </a:r>
            <a:r>
              <a:rPr lang="fr-FR" sz="1800" dirty="0">
                <a:solidFill>
                  <a:srgbClr val="0070C0"/>
                </a:solidFill>
              </a:rPr>
              <a:t> </a:t>
            </a:r>
            <a:r>
              <a:rPr lang="fr-FR" sz="1800" dirty="0"/>
              <a:t>/ </a:t>
            </a:r>
            <a:r>
              <a:rPr lang="fr-FR" sz="1800" u="sng" dirty="0">
                <a:hlinkClick r:id="rId2"/>
              </a:rPr>
              <a:t>commune.gressy@wanadoo.fr</a:t>
            </a:r>
            <a:r>
              <a:rPr lang="fr-FR" sz="1800" u="sng" dirty="0"/>
              <a:t> </a:t>
            </a:r>
            <a:endParaRPr lang="fr-FR" sz="1800" dirty="0"/>
          </a:p>
          <a:p>
            <a:pPr marL="270000" indent="-270000">
              <a:lnSpc>
                <a:spcPct val="100000"/>
              </a:lnSpc>
              <a:spcBef>
                <a:spcPts val="2000"/>
              </a:spcBef>
              <a:buSzPct val="80000"/>
            </a:pPr>
            <a:r>
              <a:rPr lang="fr-FR" sz="2400" b="1" dirty="0">
                <a:solidFill>
                  <a:srgbClr val="0070C0"/>
                </a:solidFill>
                <a:latin typeface="AR JULIAN" panose="02000000000000000000" pitchFamily="2" charset="0"/>
              </a:rPr>
              <a:t>CCAS de Juilly</a:t>
            </a:r>
          </a:p>
          <a:p>
            <a:pPr marL="540000" lvl="1" indent="-270000">
              <a:lnSpc>
                <a:spcPct val="100000"/>
              </a:lnSpc>
            </a:pPr>
            <a:r>
              <a:rPr lang="fr-FR" sz="1800" dirty="0"/>
              <a:t>Accueil Mairie </a:t>
            </a:r>
            <a:r>
              <a:rPr lang="fr-FR" sz="1800" dirty="0">
                <a:solidFill>
                  <a:srgbClr val="0070C0"/>
                </a:solidFill>
                <a:sym typeface="Wingdings" panose="05000000000000000000" pitchFamily="2" charset="2"/>
              </a:rPr>
              <a:t></a:t>
            </a:r>
            <a:r>
              <a:rPr lang="fr-FR" sz="1800" dirty="0">
                <a:sym typeface="Wingdings" panose="05000000000000000000" pitchFamily="2" charset="2"/>
              </a:rPr>
              <a:t> </a:t>
            </a:r>
            <a:r>
              <a:rPr lang="fr-FR" sz="1800" b="1" dirty="0">
                <a:solidFill>
                  <a:srgbClr val="0070C0"/>
                </a:solidFill>
              </a:rPr>
              <a:t>01 64 36 23 32</a:t>
            </a:r>
            <a:r>
              <a:rPr lang="fr-FR" sz="1800" dirty="0"/>
              <a:t> / </a:t>
            </a:r>
            <a:r>
              <a:rPr lang="fr-FR" sz="1800" dirty="0">
                <a:hlinkClick r:id="rId3"/>
              </a:rPr>
              <a:t>mairie.juilly@wanadoo.fr</a:t>
            </a:r>
            <a:r>
              <a:rPr lang="fr-FR" sz="1800" dirty="0"/>
              <a:t> </a:t>
            </a:r>
            <a:endParaRPr lang="fr-FR" sz="1800" b="1" dirty="0">
              <a:solidFill>
                <a:srgbClr val="0070C0"/>
              </a:solidFill>
            </a:endParaRPr>
          </a:p>
          <a:p>
            <a:pPr marL="270000" indent="-270000">
              <a:lnSpc>
                <a:spcPct val="110000"/>
              </a:lnSpc>
              <a:spcBef>
                <a:spcPts val="2000"/>
              </a:spcBef>
              <a:buSzPct val="80000"/>
            </a:pPr>
            <a:r>
              <a:rPr lang="fr-FR" sz="2400" b="1" dirty="0">
                <a:solidFill>
                  <a:srgbClr val="0070C0"/>
                </a:solidFill>
                <a:latin typeface="AR JULIAN" panose="02000000000000000000" pitchFamily="2" charset="0"/>
              </a:rPr>
              <a:t>CCAS de Le Mesnil-Amelot</a:t>
            </a:r>
            <a:r>
              <a:rPr lang="fr-FR" sz="2400" b="1" dirty="0">
                <a:latin typeface="AR JULIAN" panose="02000000000000000000" pitchFamily="2" charset="0"/>
              </a:rPr>
              <a:t> </a:t>
            </a:r>
          </a:p>
          <a:p>
            <a:pPr marL="450000" lvl="1" indent="-270000"/>
            <a:r>
              <a:rPr lang="fr-FR" sz="1800" dirty="0"/>
              <a:t>Accueil Mairie  </a:t>
            </a:r>
            <a:r>
              <a:rPr lang="fr-FR" sz="1800" dirty="0">
                <a:solidFill>
                  <a:srgbClr val="0070C0"/>
                </a:solidFill>
                <a:sym typeface="Wingdings" panose="05000000000000000000" pitchFamily="2" charset="2"/>
              </a:rPr>
              <a:t></a:t>
            </a:r>
            <a:r>
              <a:rPr lang="fr-FR" sz="1800" b="1" dirty="0">
                <a:solidFill>
                  <a:srgbClr val="0070C0"/>
                </a:solidFill>
              </a:rPr>
              <a:t> 01 60 03 51 18</a:t>
            </a:r>
            <a:r>
              <a:rPr lang="fr-FR" sz="1800" dirty="0"/>
              <a:t> / Cabinet du Maire </a:t>
            </a:r>
            <a:r>
              <a:rPr lang="fr-FR" sz="1800" dirty="0">
                <a:solidFill>
                  <a:srgbClr val="0070C0"/>
                </a:solidFill>
                <a:sym typeface="Wingdings" panose="05000000000000000000" pitchFamily="2" charset="2"/>
              </a:rPr>
              <a:t></a:t>
            </a:r>
            <a:r>
              <a:rPr lang="fr-FR" sz="1800" b="1" dirty="0">
                <a:solidFill>
                  <a:srgbClr val="0070C0"/>
                </a:solidFill>
              </a:rPr>
              <a:t> 01 60 03 64 71 </a:t>
            </a:r>
            <a:br>
              <a:rPr lang="fr-FR" sz="1800" b="1" dirty="0">
                <a:solidFill>
                  <a:srgbClr val="0070C0"/>
                </a:solidFill>
              </a:rPr>
            </a:br>
            <a:r>
              <a:rPr lang="fr-FR" sz="1800" dirty="0"/>
              <a:t>Lydia </a:t>
            </a:r>
            <a:r>
              <a:rPr lang="fr-FR" sz="1800" cap="all" dirty="0" err="1"/>
              <a:t>duchene</a:t>
            </a:r>
            <a:r>
              <a:rPr lang="fr-FR" sz="1800" dirty="0"/>
              <a:t>  / </a:t>
            </a:r>
            <a:r>
              <a:rPr lang="fr-FR" sz="1800" u="sng" dirty="0">
                <a:hlinkClick r:id="rId4"/>
              </a:rPr>
              <a:t>lydia.duchene@lemesnilamelot.fr</a:t>
            </a:r>
            <a:endParaRPr lang="fr-FR" sz="1800" b="1" dirty="0">
              <a:solidFill>
                <a:srgbClr val="0070C0"/>
              </a:solidFill>
            </a:endParaRPr>
          </a:p>
        </p:txBody>
      </p:sp>
    </p:spTree>
    <p:extLst>
      <p:ext uri="{BB962C8B-B14F-4D97-AF65-F5344CB8AC3E}">
        <p14:creationId xmlns:p14="http://schemas.microsoft.com/office/powerpoint/2010/main" val="4283815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21</a:t>
            </a:fld>
            <a:endParaRPr lang="fr-FR"/>
          </a:p>
        </p:txBody>
      </p:sp>
      <p:sp>
        <p:nvSpPr>
          <p:cNvPr id="6" name="Espace réservé du contenu 5"/>
          <p:cNvSpPr>
            <a:spLocks noGrp="1"/>
          </p:cNvSpPr>
          <p:nvPr>
            <p:ph idx="1"/>
          </p:nvPr>
        </p:nvSpPr>
        <p:spPr>
          <a:xfrm>
            <a:off x="61645" y="76200"/>
            <a:ext cx="12055724" cy="6505910"/>
          </a:xfrm>
        </p:spPr>
        <p:txBody>
          <a:bodyPr/>
          <a:lstStyle/>
          <a:p>
            <a:pPr marL="270000" indent="-270000">
              <a:lnSpc>
                <a:spcPct val="100000"/>
              </a:lnSpc>
              <a:spcBef>
                <a:spcPts val="2000"/>
              </a:spcBef>
              <a:buSzPct val="80000"/>
            </a:pPr>
            <a:r>
              <a:rPr lang="fr-FR" sz="2400" b="1" dirty="0">
                <a:solidFill>
                  <a:srgbClr val="0070C0"/>
                </a:solidFill>
                <a:latin typeface="AR JULIAN" panose="02000000000000000000" pitchFamily="2" charset="0"/>
              </a:rPr>
              <a:t>CCAS de Longperrier</a:t>
            </a:r>
          </a:p>
          <a:p>
            <a:pPr marL="450000" lvl="1" indent="-270000">
              <a:lnSpc>
                <a:spcPct val="100000"/>
              </a:lnSpc>
            </a:pPr>
            <a:r>
              <a:rPr lang="fr-FR" sz="1600" dirty="0"/>
              <a:t>Soutien aux plus démunis avec des colis alimentaires. </a:t>
            </a:r>
          </a:p>
          <a:p>
            <a:pPr marL="450000" lvl="1" indent="-270000">
              <a:lnSpc>
                <a:spcPct val="100000"/>
              </a:lnSpc>
            </a:pPr>
            <a:r>
              <a:rPr lang="fr-FR" sz="1600" dirty="0">
                <a:solidFill>
                  <a:srgbClr val="0070C0"/>
                </a:solidFill>
                <a:sym typeface="Wingdings" panose="05000000000000000000" pitchFamily="2" charset="2"/>
              </a:rPr>
              <a:t></a:t>
            </a:r>
            <a:r>
              <a:rPr lang="fr-FR" sz="1600" dirty="0">
                <a:sym typeface="Wingdings" panose="05000000000000000000" pitchFamily="2" charset="2"/>
              </a:rPr>
              <a:t>  </a:t>
            </a:r>
            <a:r>
              <a:rPr lang="fr-FR" sz="1600" b="1" dirty="0">
                <a:solidFill>
                  <a:srgbClr val="0070C0"/>
                </a:solidFill>
              </a:rPr>
              <a:t>01 60 03 00 04</a:t>
            </a:r>
          </a:p>
          <a:p>
            <a:pPr marL="270000" indent="-270000">
              <a:lnSpc>
                <a:spcPct val="110000"/>
              </a:lnSpc>
              <a:spcBef>
                <a:spcPts val="2000"/>
              </a:spcBef>
              <a:buSzPct val="80000"/>
            </a:pPr>
            <a:r>
              <a:rPr lang="fr-FR" sz="2400" b="1" dirty="0">
                <a:solidFill>
                  <a:srgbClr val="0070C0"/>
                </a:solidFill>
                <a:latin typeface="AR JULIAN" panose="02000000000000000000" pitchFamily="2" charset="0"/>
              </a:rPr>
              <a:t>CCAS de </a:t>
            </a:r>
            <a:r>
              <a:rPr lang="fr-FR" sz="2400" b="1" dirty="0" err="1">
                <a:solidFill>
                  <a:srgbClr val="0070C0"/>
                </a:solidFill>
                <a:latin typeface="AR JULIAN" panose="02000000000000000000" pitchFamily="2" charset="0"/>
              </a:rPr>
              <a:t>Mauregard</a:t>
            </a:r>
            <a:endParaRPr lang="fr-FR" sz="2400" b="1" dirty="0">
              <a:solidFill>
                <a:srgbClr val="0070C0"/>
              </a:solidFill>
              <a:latin typeface="AR JULIAN" panose="02000000000000000000" pitchFamily="2" charset="0"/>
            </a:endParaRPr>
          </a:p>
          <a:p>
            <a:pPr marL="450000" lvl="1" indent="-270000"/>
            <a:r>
              <a:rPr lang="fr-FR" sz="1600" dirty="0"/>
              <a:t>Accueil téléphonique </a:t>
            </a:r>
            <a:r>
              <a:rPr lang="fr-FR" sz="1600" b="1" dirty="0">
                <a:solidFill>
                  <a:srgbClr val="0070C0"/>
                </a:solidFill>
                <a:sym typeface="Wingdings" panose="05000000000000000000" pitchFamily="2" charset="2"/>
              </a:rPr>
              <a:t></a:t>
            </a:r>
            <a:r>
              <a:rPr lang="fr-FR" sz="1600" dirty="0"/>
              <a:t> </a:t>
            </a:r>
            <a:r>
              <a:rPr lang="fr-FR" sz="1600" b="1" dirty="0">
                <a:solidFill>
                  <a:srgbClr val="0070C0"/>
                </a:solidFill>
              </a:rPr>
              <a:t>01 60 03 42 48</a:t>
            </a:r>
            <a:r>
              <a:rPr lang="fr-FR" sz="1600" dirty="0"/>
              <a:t> / </a:t>
            </a:r>
            <a:r>
              <a:rPr lang="fr-FR" sz="1600" dirty="0">
                <a:hlinkClick r:id="rId2"/>
              </a:rPr>
              <a:t>marie.helene.olaafa@mauregard.fr</a:t>
            </a:r>
            <a:endParaRPr lang="fr-FR" sz="1600" b="1" dirty="0">
              <a:solidFill>
                <a:srgbClr val="0070C0"/>
              </a:solidFill>
            </a:endParaRPr>
          </a:p>
          <a:p>
            <a:pPr marL="450000" lvl="1" indent="-270000"/>
            <a:r>
              <a:rPr lang="fr-FR" sz="1600" dirty="0"/>
              <a:t>Nous traitons les urgences et demandons régulièrement des nouvelles des personnes âgées.</a:t>
            </a:r>
          </a:p>
          <a:p>
            <a:pPr marL="270000" indent="-270000">
              <a:lnSpc>
                <a:spcPct val="110000"/>
              </a:lnSpc>
              <a:spcBef>
                <a:spcPts val="2000"/>
              </a:spcBef>
              <a:buSzPct val="80000"/>
            </a:pPr>
            <a:r>
              <a:rPr lang="fr-FR" sz="2400" b="1" dirty="0">
                <a:solidFill>
                  <a:srgbClr val="0070C0"/>
                </a:solidFill>
                <a:latin typeface="AR JULIAN" panose="02000000000000000000" pitchFamily="2" charset="0"/>
              </a:rPr>
              <a:t>CCAS de Mitry-Mory</a:t>
            </a:r>
            <a:endParaRPr lang="fr-FR" sz="1600" b="1" dirty="0">
              <a:solidFill>
                <a:srgbClr val="0070C0"/>
              </a:solidFill>
            </a:endParaRPr>
          </a:p>
          <a:p>
            <a:pPr marL="450000" lvl="1" indent="-270000"/>
            <a:r>
              <a:rPr lang="fr-FR" sz="1600" dirty="0"/>
              <a:t>Accueil Mairie </a:t>
            </a:r>
            <a:r>
              <a:rPr lang="fr-FR" sz="1600" dirty="0">
                <a:solidFill>
                  <a:srgbClr val="0070C0"/>
                </a:solidFill>
                <a:sym typeface="Wingdings" panose="05000000000000000000" pitchFamily="2" charset="2"/>
              </a:rPr>
              <a:t></a:t>
            </a:r>
            <a:r>
              <a:rPr lang="fr-FR" sz="1600" dirty="0"/>
              <a:t> </a:t>
            </a:r>
            <a:r>
              <a:rPr lang="fr-FR" sz="1600" b="1" dirty="0">
                <a:solidFill>
                  <a:srgbClr val="0070C0"/>
                </a:solidFill>
              </a:rPr>
              <a:t>01 60 21 61 10</a:t>
            </a:r>
            <a:r>
              <a:rPr lang="fr-FR" sz="1600" b="1" dirty="0"/>
              <a:t> / </a:t>
            </a:r>
            <a:r>
              <a:rPr lang="fr-FR" sz="1600" dirty="0"/>
              <a:t>Accueil C.C.A.S </a:t>
            </a:r>
            <a:r>
              <a:rPr lang="fr-FR" sz="1600" dirty="0">
                <a:solidFill>
                  <a:srgbClr val="0070C0"/>
                </a:solidFill>
                <a:sym typeface="Wingdings" panose="05000000000000000000" pitchFamily="2" charset="2"/>
              </a:rPr>
              <a:t></a:t>
            </a:r>
            <a:r>
              <a:rPr lang="fr-FR" sz="1600" dirty="0"/>
              <a:t> </a:t>
            </a:r>
            <a:r>
              <a:rPr lang="fr-FR" sz="1600" b="1" dirty="0">
                <a:solidFill>
                  <a:srgbClr val="0070C0"/>
                </a:solidFill>
              </a:rPr>
              <a:t>01 60 21 60 08</a:t>
            </a:r>
          </a:p>
          <a:p>
            <a:pPr marL="450000" lvl="1" indent="-270000"/>
            <a:r>
              <a:rPr lang="fr-FR" sz="1600" dirty="0"/>
              <a:t>Contact régulier entre C. SAUTEREAU et C. LECUYER. En cas de situation problématique, s'adresser à C. LECUYER.</a:t>
            </a:r>
          </a:p>
          <a:p>
            <a:pPr marL="270000" lvl="1" indent="-270000">
              <a:lnSpc>
                <a:spcPct val="110000"/>
              </a:lnSpc>
              <a:spcBef>
                <a:spcPts val="2000"/>
              </a:spcBef>
              <a:buSzPct val="80000"/>
              <a:buFont typeface="Wingdings 3" panose="05040102010807070707" pitchFamily="18" charset="2"/>
              <a:buChar char="´"/>
            </a:pPr>
            <a:r>
              <a:rPr lang="fr-FR" b="1" dirty="0">
                <a:solidFill>
                  <a:srgbClr val="0070C0"/>
                </a:solidFill>
                <a:latin typeface="AR JULIAN" panose="02000000000000000000" pitchFamily="2" charset="0"/>
              </a:rPr>
              <a:t>CCAS de Moussy le Neuf</a:t>
            </a:r>
          </a:p>
          <a:p>
            <a:pPr marL="450000" lvl="1" indent="-270000"/>
            <a:r>
              <a:rPr lang="fr-FR" sz="1600" dirty="0"/>
              <a:t>Dans le contexte actuel et particulier, la mairie de Moussy le Neuf est fermée au public.</a:t>
            </a:r>
          </a:p>
          <a:p>
            <a:pPr marL="450000" lvl="1" indent="-270000"/>
            <a:r>
              <a:rPr lang="fr-FR" sz="1600" dirty="0"/>
              <a:t>Une permanence téléphonique est maintenue au </a:t>
            </a:r>
            <a:r>
              <a:rPr lang="fr-FR" sz="1600" dirty="0">
                <a:solidFill>
                  <a:srgbClr val="0070C0"/>
                </a:solidFill>
                <a:sym typeface="Wingdings" panose="05000000000000000000" pitchFamily="2" charset="2"/>
              </a:rPr>
              <a:t></a:t>
            </a:r>
            <a:r>
              <a:rPr lang="fr-FR" sz="1600" dirty="0"/>
              <a:t> </a:t>
            </a:r>
            <a:r>
              <a:rPr lang="fr-FR" sz="1600" b="1" dirty="0">
                <a:solidFill>
                  <a:srgbClr val="0070C0"/>
                </a:solidFill>
              </a:rPr>
              <a:t>01 60 03 42 38 </a:t>
            </a:r>
            <a:r>
              <a:rPr lang="fr-FR" sz="1600" dirty="0"/>
              <a:t>/ Mme Carole ANNE </a:t>
            </a:r>
            <a:r>
              <a:rPr lang="fr-FR" sz="1600" dirty="0">
                <a:hlinkClick r:id="rId3"/>
              </a:rPr>
              <a:t>carole.anne@moussyleneuf.fr</a:t>
            </a:r>
            <a:endParaRPr lang="fr-FR" sz="1600" dirty="0"/>
          </a:p>
          <a:p>
            <a:pPr marL="450000" lvl="1" indent="-270000"/>
            <a:r>
              <a:rPr lang="fr-FR" sz="1600" dirty="0"/>
              <a:t>Compte tenu de l’effectif réduit présent physiquement en mairie, le CCAS ne pourra fonctionner que pour une urgence absolue </a:t>
            </a:r>
            <a:br>
              <a:rPr lang="fr-FR" sz="1600" dirty="0"/>
            </a:br>
            <a:r>
              <a:rPr lang="fr-FR" sz="1600" dirty="0"/>
              <a:t>par le biais de son président, de l’adjointe au maire chargée des affaires sociales. </a:t>
            </a:r>
          </a:p>
          <a:p>
            <a:pPr marL="270000" indent="-270000">
              <a:lnSpc>
                <a:spcPct val="110000"/>
              </a:lnSpc>
              <a:spcBef>
                <a:spcPts val="2000"/>
              </a:spcBef>
              <a:buSzPct val="80000"/>
            </a:pPr>
            <a:r>
              <a:rPr lang="fr-FR" sz="2400" b="1" dirty="0">
                <a:solidFill>
                  <a:srgbClr val="0070C0"/>
                </a:solidFill>
                <a:latin typeface="AR JULIAN" panose="02000000000000000000" pitchFamily="2" charset="0"/>
              </a:rPr>
              <a:t>CCAS de Moussy le Vieux</a:t>
            </a:r>
          </a:p>
          <a:p>
            <a:pPr marL="450000" lvl="1" indent="-270000"/>
            <a:r>
              <a:rPr lang="fr-FR" sz="1600" dirty="0"/>
              <a:t>Accueil Mairie </a:t>
            </a:r>
            <a:r>
              <a:rPr lang="fr-FR" sz="1600" b="1" dirty="0">
                <a:solidFill>
                  <a:srgbClr val="0070C0"/>
                </a:solidFill>
                <a:sym typeface="Wingdings" panose="05000000000000000000" pitchFamily="2" charset="2"/>
              </a:rPr>
              <a:t></a:t>
            </a:r>
            <a:r>
              <a:rPr lang="fr-FR" sz="1600" dirty="0"/>
              <a:t>  </a:t>
            </a:r>
            <a:r>
              <a:rPr lang="fr-FR" sz="1600" b="1" dirty="0">
                <a:solidFill>
                  <a:srgbClr val="0070C0"/>
                </a:solidFill>
              </a:rPr>
              <a:t>01 60 03 43 06  </a:t>
            </a:r>
            <a:r>
              <a:rPr lang="fr-FR" sz="1600" dirty="0"/>
              <a:t>tous les jours de 10 H à 12 H / 01 60 03 43 06 / </a:t>
            </a:r>
            <a:r>
              <a:rPr lang="fr-FR" sz="1600" u="sng" dirty="0">
                <a:hlinkClick r:id="rId4"/>
              </a:rPr>
              <a:t>secretariat@moussylevieux.fr</a:t>
            </a:r>
            <a:r>
              <a:rPr lang="fr-FR" sz="1600" dirty="0"/>
              <a:t> </a:t>
            </a:r>
          </a:p>
        </p:txBody>
      </p:sp>
    </p:spTree>
    <p:extLst>
      <p:ext uri="{BB962C8B-B14F-4D97-AF65-F5344CB8AC3E}">
        <p14:creationId xmlns:p14="http://schemas.microsoft.com/office/powerpoint/2010/main" val="2170395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22</a:t>
            </a:fld>
            <a:endParaRPr lang="fr-FR"/>
          </a:p>
        </p:txBody>
      </p:sp>
      <p:sp>
        <p:nvSpPr>
          <p:cNvPr id="6" name="Espace réservé du contenu 5"/>
          <p:cNvSpPr>
            <a:spLocks noGrp="1"/>
          </p:cNvSpPr>
          <p:nvPr>
            <p:ph idx="1"/>
          </p:nvPr>
        </p:nvSpPr>
        <p:spPr>
          <a:xfrm>
            <a:off x="61645" y="76200"/>
            <a:ext cx="12055724" cy="6505910"/>
          </a:xfrm>
        </p:spPr>
        <p:txBody>
          <a:bodyPr/>
          <a:lstStyle/>
          <a:p>
            <a:pPr marL="270000" indent="-270000">
              <a:lnSpc>
                <a:spcPct val="110000"/>
              </a:lnSpc>
              <a:spcBef>
                <a:spcPts val="2000"/>
              </a:spcBef>
              <a:buSzPct val="80000"/>
            </a:pPr>
            <a:r>
              <a:rPr lang="fr-FR" sz="2400" b="1" dirty="0">
                <a:solidFill>
                  <a:srgbClr val="0070C0"/>
                </a:solidFill>
                <a:latin typeface="AR JULIAN" panose="02000000000000000000" pitchFamily="2" charset="0"/>
              </a:rPr>
              <a:t>CCAS d’Othis</a:t>
            </a:r>
          </a:p>
          <a:p>
            <a:pPr marL="450000" lvl="1" indent="-270000"/>
            <a:r>
              <a:rPr lang="fr-FR" sz="1600" dirty="0"/>
              <a:t>Le CCAS d’OTHIS assure uniquement un accueil téléphonique au </a:t>
            </a:r>
            <a:r>
              <a:rPr lang="fr-FR" sz="1600" b="1" dirty="0">
                <a:solidFill>
                  <a:srgbClr val="0070C0"/>
                </a:solidFill>
                <a:sym typeface="Wingdings" panose="05000000000000000000" pitchFamily="2" charset="2"/>
              </a:rPr>
              <a:t></a:t>
            </a:r>
            <a:r>
              <a:rPr lang="fr-FR" sz="1600" dirty="0"/>
              <a:t> </a:t>
            </a:r>
            <a:r>
              <a:rPr lang="fr-FR" sz="1600" b="1" dirty="0">
                <a:solidFill>
                  <a:srgbClr val="0070C0"/>
                </a:solidFill>
              </a:rPr>
              <a:t>01.60.03.85.85</a:t>
            </a:r>
            <a:r>
              <a:rPr lang="fr-FR" sz="1600" dirty="0"/>
              <a:t> (Mme MERET) et </a:t>
            </a:r>
            <a:r>
              <a:rPr lang="fr-FR" sz="1600" b="1" dirty="0">
                <a:solidFill>
                  <a:srgbClr val="0070C0"/>
                </a:solidFill>
              </a:rPr>
              <a:t>sur </a:t>
            </a:r>
            <a:r>
              <a:rPr lang="fr-FR" sz="1600" b="1" cap="all" dirty="0">
                <a:solidFill>
                  <a:srgbClr val="0070C0"/>
                </a:solidFill>
              </a:rPr>
              <a:t>rdv</a:t>
            </a:r>
            <a:r>
              <a:rPr lang="fr-FR" sz="1600" b="1" dirty="0">
                <a:solidFill>
                  <a:srgbClr val="0070C0"/>
                </a:solidFill>
              </a:rPr>
              <a:t> </a:t>
            </a:r>
            <a:r>
              <a:rPr lang="fr-FR" sz="1600" u="sng" dirty="0"/>
              <a:t>en cas d’urgence</a:t>
            </a:r>
            <a:r>
              <a:rPr lang="fr-FR" sz="1600" dirty="0"/>
              <a:t>.</a:t>
            </a:r>
            <a:endParaRPr lang="fr-FR" sz="1600" b="1" dirty="0">
              <a:solidFill>
                <a:srgbClr val="0070C0"/>
              </a:solidFill>
            </a:endParaRPr>
          </a:p>
          <a:p>
            <a:pPr marL="270000" indent="-270000">
              <a:lnSpc>
                <a:spcPct val="110000"/>
              </a:lnSpc>
              <a:spcBef>
                <a:spcPts val="2000"/>
              </a:spcBef>
              <a:buSzPct val="80000"/>
            </a:pPr>
            <a:r>
              <a:rPr lang="fr-FR" sz="2400" b="1" dirty="0">
                <a:solidFill>
                  <a:srgbClr val="0070C0"/>
                </a:solidFill>
                <a:latin typeface="AR JULIAN" panose="02000000000000000000" pitchFamily="2" charset="0"/>
              </a:rPr>
              <a:t>CCAS de Rouvres</a:t>
            </a:r>
          </a:p>
          <a:p>
            <a:pPr marL="450000" lvl="1" indent="-270000"/>
            <a:r>
              <a:rPr lang="fr-FR" sz="1600" dirty="0"/>
              <a:t>Mairie </a:t>
            </a:r>
            <a:r>
              <a:rPr lang="fr-FR" sz="1600" b="1" dirty="0">
                <a:solidFill>
                  <a:srgbClr val="0070C0"/>
                </a:solidFill>
                <a:sym typeface="Wingdings" panose="05000000000000000000" pitchFamily="2" charset="2"/>
              </a:rPr>
              <a:t></a:t>
            </a:r>
            <a:r>
              <a:rPr lang="fr-FR" sz="1600" dirty="0"/>
              <a:t>  </a:t>
            </a:r>
            <a:r>
              <a:rPr lang="fr-FR" sz="1600" b="1" dirty="0">
                <a:solidFill>
                  <a:srgbClr val="0070C0"/>
                </a:solidFill>
              </a:rPr>
              <a:t>01 60 03 41 66</a:t>
            </a:r>
            <a:r>
              <a:rPr lang="fr-FR" sz="1600" dirty="0"/>
              <a:t> / </a:t>
            </a:r>
            <a:r>
              <a:rPr lang="fr-FR" sz="1600" dirty="0">
                <a:hlinkClick r:id="rId2"/>
              </a:rPr>
              <a:t>mairierouvres@wanadoo.fr</a:t>
            </a:r>
            <a:r>
              <a:rPr lang="fr-FR" sz="1600" dirty="0"/>
              <a:t> </a:t>
            </a:r>
            <a:endParaRPr lang="fr-FR" sz="1600" b="1" dirty="0">
              <a:solidFill>
                <a:srgbClr val="0070C0"/>
              </a:solidFill>
            </a:endParaRPr>
          </a:p>
          <a:p>
            <a:pPr marL="270000" lvl="1" indent="-270000">
              <a:lnSpc>
                <a:spcPct val="110000"/>
              </a:lnSpc>
              <a:spcBef>
                <a:spcPts val="2000"/>
              </a:spcBef>
              <a:buSzPct val="80000"/>
              <a:buFont typeface="Wingdings 3" panose="05040102010807070707" pitchFamily="18" charset="2"/>
              <a:buChar char="´"/>
            </a:pPr>
            <a:r>
              <a:rPr lang="fr-FR" b="1" dirty="0">
                <a:solidFill>
                  <a:srgbClr val="0070C0"/>
                </a:solidFill>
                <a:latin typeface="AR JULIAN" panose="02000000000000000000" pitchFamily="2" charset="0"/>
              </a:rPr>
              <a:t>CCAS de Saint Mard </a:t>
            </a:r>
          </a:p>
          <a:p>
            <a:pPr marL="450000" lvl="1" indent="-270000"/>
            <a:r>
              <a:rPr lang="fr-FR" sz="1600" dirty="0"/>
              <a:t>Les services municipaux sont fermés mais sont joignables au </a:t>
            </a:r>
            <a:r>
              <a:rPr lang="fr-FR" sz="1600" b="1" dirty="0">
                <a:solidFill>
                  <a:srgbClr val="0070C0"/>
                </a:solidFill>
                <a:sym typeface="Wingdings" panose="05000000000000000000" pitchFamily="2" charset="2"/>
              </a:rPr>
              <a:t></a:t>
            </a:r>
            <a:r>
              <a:rPr lang="fr-FR" sz="1600" dirty="0"/>
              <a:t>  </a:t>
            </a:r>
            <a:r>
              <a:rPr lang="fr-FR" sz="1600" b="1" dirty="0">
                <a:solidFill>
                  <a:srgbClr val="0070C0"/>
                </a:solidFill>
              </a:rPr>
              <a:t>01 60 03 11 12</a:t>
            </a:r>
            <a:r>
              <a:rPr lang="fr-FR" sz="1600" dirty="0"/>
              <a:t> (permanence tous les jours). </a:t>
            </a:r>
          </a:p>
          <a:p>
            <a:pPr marL="450000" lvl="1" indent="-270000"/>
            <a:r>
              <a:rPr lang="fr-FR" sz="1600" dirty="0"/>
              <a:t>Un appel est passé aux plus fragiles tous les 2 jours et une assistance leur est apportée, si nécessaire.</a:t>
            </a:r>
          </a:p>
          <a:p>
            <a:pPr marL="270000" indent="-270000">
              <a:lnSpc>
                <a:spcPct val="110000"/>
              </a:lnSpc>
              <a:spcBef>
                <a:spcPts val="2000"/>
              </a:spcBef>
              <a:buSzPct val="80000"/>
            </a:pPr>
            <a:r>
              <a:rPr lang="fr-FR" sz="2400" b="1" dirty="0">
                <a:solidFill>
                  <a:srgbClr val="0070C0"/>
                </a:solidFill>
                <a:latin typeface="AR JULIAN" panose="02000000000000000000" pitchFamily="2" charset="0"/>
              </a:rPr>
              <a:t>CCAS de Thieux</a:t>
            </a:r>
          </a:p>
          <a:p>
            <a:pPr marL="450000" lvl="1" indent="-270000"/>
            <a:r>
              <a:rPr lang="fr-FR" sz="1600" dirty="0"/>
              <a:t>Accueil Mairie  </a:t>
            </a:r>
            <a:r>
              <a:rPr lang="fr-FR" sz="1600" b="1" dirty="0">
                <a:solidFill>
                  <a:srgbClr val="0070C0"/>
                </a:solidFill>
                <a:sym typeface="Wingdings" panose="05000000000000000000" pitchFamily="2" charset="2"/>
              </a:rPr>
              <a:t></a:t>
            </a:r>
            <a:r>
              <a:rPr lang="fr-FR" sz="1600" dirty="0"/>
              <a:t>  </a:t>
            </a:r>
            <a:r>
              <a:rPr lang="fr-FR" sz="1600" b="1" dirty="0">
                <a:solidFill>
                  <a:srgbClr val="0070C0"/>
                </a:solidFill>
              </a:rPr>
              <a:t>01 60 03 43 35 </a:t>
            </a:r>
            <a:r>
              <a:rPr lang="fr-FR" sz="1600" dirty="0"/>
              <a:t>/ </a:t>
            </a:r>
            <a:r>
              <a:rPr lang="fr-FR" sz="1600" u="sng" dirty="0">
                <a:hlinkClick r:id="rId3"/>
              </a:rPr>
              <a:t>mairie.thieux@wanadoo.fr</a:t>
            </a:r>
            <a:endParaRPr lang="fr-FR" sz="1600" u="sng" dirty="0"/>
          </a:p>
          <a:p>
            <a:pPr marL="450000" lvl="1" indent="-270000"/>
            <a:r>
              <a:rPr lang="fr-FR" sz="1600" dirty="0"/>
              <a:t>Le CCAS est fermé, mais reste à l’écoute des usagers qui rencontreraient des problèmes.</a:t>
            </a:r>
          </a:p>
          <a:p>
            <a:pPr marL="450000" lvl="1" indent="-270000"/>
            <a:r>
              <a:rPr lang="fr-FR" sz="1600" dirty="0"/>
              <a:t>M. le Maire a contacté les personnes âgées et « fragiles » et reste en lien avec celles qui auraient besoin de l’intervention du CCAS.</a:t>
            </a:r>
          </a:p>
          <a:p>
            <a:pPr marL="270000" indent="-270000">
              <a:lnSpc>
                <a:spcPct val="110000"/>
              </a:lnSpc>
              <a:spcBef>
                <a:spcPts val="2000"/>
              </a:spcBef>
              <a:buSzPct val="80000"/>
            </a:pPr>
            <a:r>
              <a:rPr lang="fr-FR" sz="2400" b="1" dirty="0">
                <a:solidFill>
                  <a:srgbClr val="0070C0"/>
                </a:solidFill>
                <a:latin typeface="AR JULIAN" panose="02000000000000000000" pitchFamily="2" charset="0"/>
              </a:rPr>
              <a:t>CCAS de Villeneuve-sous-Dammartin</a:t>
            </a:r>
          </a:p>
          <a:p>
            <a:pPr marL="450000" lvl="1" indent="-270000"/>
            <a:r>
              <a:rPr lang="fr-FR" sz="1600" dirty="0"/>
              <a:t>Accueil Mairie  </a:t>
            </a:r>
            <a:r>
              <a:rPr lang="fr-FR" sz="1600" b="1" dirty="0">
                <a:solidFill>
                  <a:srgbClr val="0070C0"/>
                </a:solidFill>
                <a:sym typeface="Wingdings" panose="05000000000000000000" pitchFamily="2" charset="2"/>
              </a:rPr>
              <a:t></a:t>
            </a:r>
            <a:r>
              <a:rPr lang="fr-FR" sz="1600" dirty="0"/>
              <a:t>  </a:t>
            </a:r>
            <a:r>
              <a:rPr lang="fr-FR" sz="1600" b="1" dirty="0">
                <a:solidFill>
                  <a:srgbClr val="0070C0"/>
                </a:solidFill>
              </a:rPr>
              <a:t>01 60 03 43 35</a:t>
            </a:r>
            <a:r>
              <a:rPr lang="fr-FR" sz="1600" dirty="0"/>
              <a:t> / </a:t>
            </a:r>
            <a:r>
              <a:rPr lang="fr-FR" sz="1600" dirty="0">
                <a:hlinkClick r:id="rId4"/>
              </a:rPr>
              <a:t>mairie-villeneuve-dammartin@wanadoo.fr</a:t>
            </a:r>
            <a:r>
              <a:rPr lang="fr-FR" sz="1600" dirty="0"/>
              <a:t> </a:t>
            </a:r>
            <a:endParaRPr lang="fr-FR" sz="1600" u="sng" dirty="0"/>
          </a:p>
        </p:txBody>
      </p:sp>
    </p:spTree>
    <p:extLst>
      <p:ext uri="{BB962C8B-B14F-4D97-AF65-F5344CB8AC3E}">
        <p14:creationId xmlns:p14="http://schemas.microsoft.com/office/powerpoint/2010/main" val="2155677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23</a:t>
            </a:fld>
            <a:endParaRPr lang="fr-FR"/>
          </a:p>
        </p:txBody>
      </p:sp>
      <p:sp>
        <p:nvSpPr>
          <p:cNvPr id="6" name="Espace réservé du contenu 5"/>
          <p:cNvSpPr>
            <a:spLocks noGrp="1"/>
          </p:cNvSpPr>
          <p:nvPr>
            <p:ph idx="1"/>
          </p:nvPr>
        </p:nvSpPr>
        <p:spPr>
          <a:xfrm>
            <a:off x="61645" y="76200"/>
            <a:ext cx="12055724" cy="6505910"/>
          </a:xfrm>
        </p:spPr>
        <p:txBody>
          <a:bodyPr/>
          <a:lstStyle/>
          <a:p>
            <a:pPr marL="270000" indent="-270000">
              <a:lnSpc>
                <a:spcPct val="100000"/>
              </a:lnSpc>
              <a:spcBef>
                <a:spcPts val="2000"/>
              </a:spcBef>
              <a:buSzPct val="80000"/>
            </a:pPr>
            <a:r>
              <a:rPr lang="fr-FR" sz="2400" b="1" dirty="0">
                <a:solidFill>
                  <a:srgbClr val="0070C0"/>
                </a:solidFill>
                <a:latin typeface="AR JULIAN" panose="02000000000000000000" pitchFamily="2" charset="0"/>
              </a:rPr>
              <a:t>CCAS de Villeparisis</a:t>
            </a:r>
            <a:r>
              <a:rPr lang="fr-FR" sz="1400" dirty="0"/>
              <a:t> </a:t>
            </a:r>
          </a:p>
          <a:p>
            <a:pPr marL="450000" lvl="1" indent="-270000">
              <a:lnSpc>
                <a:spcPct val="100000"/>
              </a:lnSpc>
              <a:buSzPct val="90000"/>
            </a:pPr>
            <a:r>
              <a:rPr lang="fr-FR" sz="1600" b="1" dirty="0"/>
              <a:t>Secrétariat du C.C.A.S. </a:t>
            </a:r>
            <a:r>
              <a:rPr lang="fr-FR" sz="1600" dirty="0"/>
              <a:t>/ </a:t>
            </a:r>
            <a:r>
              <a:rPr lang="fr-FR" sz="1600" dirty="0">
                <a:hlinkClick r:id="rId2"/>
              </a:rPr>
              <a:t>ccas@mairie-villeparisis.fr</a:t>
            </a:r>
            <a:r>
              <a:rPr lang="fr-FR" sz="1600" dirty="0"/>
              <a:t> / </a:t>
            </a:r>
            <a:r>
              <a:rPr lang="fr-FR" sz="1600" b="1" dirty="0">
                <a:solidFill>
                  <a:srgbClr val="0070C0"/>
                </a:solidFill>
              </a:rPr>
              <a:t>01.64.67.52.32 et 01.64.67.52.33</a:t>
            </a:r>
            <a:br>
              <a:rPr lang="fr-FR" sz="1600" b="1" dirty="0"/>
            </a:br>
            <a:r>
              <a:rPr lang="fr-FR" sz="1600" dirty="0"/>
              <a:t>D’une manière générale, les horaires du C.C.A.S. de Villeparisis n’ont pas été modifiés. </a:t>
            </a:r>
            <a:br>
              <a:rPr lang="fr-FR" sz="1600" dirty="0"/>
            </a:br>
            <a:r>
              <a:rPr lang="fr-FR" sz="1600" dirty="0"/>
              <a:t>S’il est fermé à l’accueil « physique » du public, les agents y sont joignables de </a:t>
            </a:r>
            <a:r>
              <a:rPr lang="fr-FR" sz="1600" b="1" dirty="0">
                <a:solidFill>
                  <a:srgbClr val="0070C0"/>
                </a:solidFill>
              </a:rPr>
              <a:t>8h30 à 18h00</a:t>
            </a:r>
            <a:r>
              <a:rPr lang="fr-FR" sz="1600" dirty="0"/>
              <a:t>, comme avant le confinement.</a:t>
            </a:r>
          </a:p>
          <a:p>
            <a:pPr marL="450000" lvl="1" indent="-270000">
              <a:lnSpc>
                <a:spcPct val="100000"/>
              </a:lnSpc>
              <a:buSzPct val="90000"/>
            </a:pPr>
            <a:r>
              <a:rPr lang="fr-FR" sz="1600" b="1" dirty="0"/>
              <a:t>Service d’Aide et d’Accompagnement à Domicile </a:t>
            </a:r>
          </a:p>
          <a:p>
            <a:pPr marL="720000" lvl="2" indent="-270000">
              <a:lnSpc>
                <a:spcPct val="100000"/>
              </a:lnSpc>
              <a:buSzPct val="60000"/>
            </a:pPr>
            <a:r>
              <a:rPr lang="fr-FR" sz="1600" dirty="0"/>
              <a:t>Les bureaux du SAAD sont fermés au public et au personnel. Les agents intervenants à domicile se rendent au CCAS pour les démarches strictement utiles (retrait du matériel de protection, de clé, documents…).</a:t>
            </a:r>
          </a:p>
          <a:p>
            <a:pPr marL="720000" lvl="2" indent="-270000">
              <a:lnSpc>
                <a:spcPct val="100000"/>
              </a:lnSpc>
              <a:buSzPct val="60000"/>
            </a:pPr>
            <a:r>
              <a:rPr lang="fr-FR" sz="1600" dirty="0"/>
              <a:t>Les prestations de ménages et de courses sont suspendues, permettant ainsi de dégager du temps pour les aides à domiciles présentes pour les prestations prioritaires et vitales : toilettes, repas ; changes et coucher/lever. </a:t>
            </a:r>
            <a:br>
              <a:rPr lang="fr-FR" sz="1600" dirty="0"/>
            </a:br>
            <a:r>
              <a:rPr lang="fr-FR" sz="1600" dirty="0"/>
              <a:t>Le nombre de bénéficiaires aidés est limité à 5 par jour par agent à domicile. </a:t>
            </a:r>
          </a:p>
          <a:p>
            <a:pPr marL="720000" lvl="2" indent="-270000">
              <a:lnSpc>
                <a:spcPct val="100000"/>
              </a:lnSpc>
              <a:buSzPct val="60000"/>
            </a:pPr>
            <a:r>
              <a:rPr lang="fr-FR" sz="1600" dirty="0"/>
              <a:t>Mise en place d'un service de courses uniquement pour les personnes de +70 ans, complètement isolées (ni voisin, ni famille). </a:t>
            </a:r>
            <a:br>
              <a:rPr lang="fr-FR" sz="1600" dirty="0"/>
            </a:br>
            <a:r>
              <a:rPr lang="fr-FR" sz="1600" dirty="0"/>
              <a:t>Idem pour la pharmacie.</a:t>
            </a:r>
          </a:p>
          <a:p>
            <a:pPr marL="720000" lvl="2" indent="-270000">
              <a:lnSpc>
                <a:spcPct val="100000"/>
              </a:lnSpc>
              <a:buSzPct val="60000"/>
            </a:pPr>
            <a:r>
              <a:rPr lang="fr-FR" sz="1600" dirty="0"/>
              <a:t>Mise en place de livraison de repas. </a:t>
            </a:r>
          </a:p>
          <a:p>
            <a:pPr marL="720000" lvl="2" indent="-270000">
              <a:lnSpc>
                <a:spcPct val="100000"/>
              </a:lnSpc>
              <a:buSzPct val="60000"/>
            </a:pPr>
            <a:r>
              <a:rPr lang="fr-FR" sz="1600" dirty="0"/>
              <a:t>Le personnel du CCAS a fait le tour de boites aux lettres de la ville pour dire au gens de les contacter si besoin </a:t>
            </a:r>
            <a:br>
              <a:rPr lang="fr-FR" sz="1600" dirty="0"/>
            </a:br>
            <a:r>
              <a:rPr lang="fr-FR" sz="1600" dirty="0"/>
              <a:t>et appelle régulièrement les personnes vulnérables. </a:t>
            </a:r>
          </a:p>
          <a:p>
            <a:pPr marL="450000" lvl="1" indent="-270000">
              <a:lnSpc>
                <a:spcPct val="100000"/>
              </a:lnSpc>
              <a:buSzPct val="90000"/>
            </a:pPr>
            <a:r>
              <a:rPr lang="fr-FR" sz="1600" b="1" dirty="0"/>
              <a:t>Service administratif et financier : </a:t>
            </a:r>
            <a:br>
              <a:rPr lang="fr-FR" sz="1600" dirty="0"/>
            </a:br>
            <a:r>
              <a:rPr lang="fr-FR" sz="1600" dirty="0"/>
              <a:t>Les demandes pour le service de portage de repas ont augmenté, notamment suite à une communication qui a été déployée à l’ensemble des administrés de la commune, appelant les personnes isolées et fragilisées à se manifester auprès du CCAS en cas de besoin. </a:t>
            </a:r>
            <a:br>
              <a:rPr lang="fr-FR" sz="1600" dirty="0"/>
            </a:br>
            <a:r>
              <a:rPr lang="fr-FR" sz="1600" dirty="0"/>
              <a:t>Les agents ont donc été redéployés sur cette mission (instruction des demandes, enregistrement des dossiers…). Il est procédé </a:t>
            </a:r>
            <a:br>
              <a:rPr lang="fr-FR" sz="1600" dirty="0"/>
            </a:br>
            <a:r>
              <a:rPr lang="fr-FR" sz="1600" dirty="0"/>
              <a:t>aux commandes urgentes, telles que pour le matériel de protection (gants, masques,..) ou fournitures administratives indispensables. </a:t>
            </a:r>
            <a:br>
              <a:rPr lang="fr-FR" sz="1600" dirty="0"/>
            </a:br>
            <a:r>
              <a:rPr lang="fr-FR" sz="1600" dirty="0"/>
              <a:t>Accueil des aides à domicile : réception des plannings, gestion de distribution des gants, masques, gel hydro-alcoolique, … </a:t>
            </a:r>
            <a:endParaRPr lang="fr-FR" sz="1700" dirty="0"/>
          </a:p>
        </p:txBody>
      </p:sp>
    </p:spTree>
    <p:extLst>
      <p:ext uri="{BB962C8B-B14F-4D97-AF65-F5344CB8AC3E}">
        <p14:creationId xmlns:p14="http://schemas.microsoft.com/office/powerpoint/2010/main" val="1305465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24</a:t>
            </a:fld>
            <a:endParaRPr lang="fr-FR"/>
          </a:p>
        </p:txBody>
      </p:sp>
      <p:sp>
        <p:nvSpPr>
          <p:cNvPr id="6" name="Espace réservé du contenu 5"/>
          <p:cNvSpPr>
            <a:spLocks noGrp="1"/>
          </p:cNvSpPr>
          <p:nvPr>
            <p:ph idx="1"/>
          </p:nvPr>
        </p:nvSpPr>
        <p:spPr>
          <a:xfrm>
            <a:off x="42594" y="76200"/>
            <a:ext cx="12149405" cy="6505910"/>
          </a:xfrm>
        </p:spPr>
        <p:txBody>
          <a:bodyPr/>
          <a:lstStyle/>
          <a:p>
            <a:pPr marL="270000" indent="-270000">
              <a:lnSpc>
                <a:spcPct val="100000"/>
              </a:lnSpc>
              <a:spcBef>
                <a:spcPts val="2000"/>
              </a:spcBef>
              <a:buSzPct val="80000"/>
            </a:pPr>
            <a:r>
              <a:rPr lang="fr-FR" sz="2400" b="1" dirty="0">
                <a:solidFill>
                  <a:srgbClr val="0070C0"/>
                </a:solidFill>
                <a:latin typeface="AR JULIAN" panose="02000000000000000000" pitchFamily="2" charset="0"/>
              </a:rPr>
              <a:t>CCAS de Villeparisis</a:t>
            </a:r>
            <a:r>
              <a:rPr lang="fr-FR" sz="1400" dirty="0"/>
              <a:t> 	[suite]</a:t>
            </a:r>
          </a:p>
          <a:p>
            <a:pPr marL="540000" lvl="1" indent="-270000">
              <a:lnSpc>
                <a:spcPct val="100000"/>
              </a:lnSpc>
              <a:buSzPct val="90000"/>
            </a:pPr>
            <a:r>
              <a:rPr lang="fr-FR" sz="1600" b="1" dirty="0"/>
              <a:t>Accueil social : </a:t>
            </a:r>
            <a:r>
              <a:rPr lang="fr-FR" sz="1600" dirty="0"/>
              <a:t>L’accueil social est fermé au public. </a:t>
            </a:r>
            <a:br>
              <a:rPr lang="fr-FR" sz="1600" dirty="0"/>
            </a:br>
            <a:r>
              <a:rPr lang="fr-FR" sz="1600" dirty="0"/>
              <a:t>Ateliers, actions collectives, permanences extérieures et transport des seniors sont suspendus. </a:t>
            </a:r>
            <a:br>
              <a:rPr lang="fr-FR" sz="1600" dirty="0"/>
            </a:br>
            <a:r>
              <a:rPr lang="fr-FR" sz="1600" dirty="0"/>
              <a:t>Le CCAS reste joignable par téléphone et par mail pendant les horaires d’ouvertures habituelles. </a:t>
            </a:r>
            <a:br>
              <a:rPr lang="fr-FR" sz="1600" dirty="0"/>
            </a:br>
            <a:r>
              <a:rPr lang="fr-FR" sz="1600" dirty="0"/>
              <a:t>Dans ce contexte de crise, les agents mènent différentes actions : </a:t>
            </a:r>
          </a:p>
          <a:p>
            <a:pPr marL="810000" lvl="2" indent="-270000">
              <a:lnSpc>
                <a:spcPct val="100000"/>
              </a:lnSpc>
              <a:spcBef>
                <a:spcPts val="100"/>
              </a:spcBef>
              <a:buSzPct val="60000"/>
            </a:pPr>
            <a:r>
              <a:rPr lang="fr-FR" sz="1600" dirty="0"/>
              <a:t>Les demandes d’aides urgentes font l’objet d’une évaluation téléphonique. Selon la situation, les administrés sont orientés </a:t>
            </a:r>
            <a:br>
              <a:rPr lang="fr-FR" sz="1600" dirty="0"/>
            </a:br>
            <a:r>
              <a:rPr lang="fr-FR" sz="1600" dirty="0"/>
              <a:t>vers les associations caritatives ou le CCAS délivre des bons alimentaires dans l’urgence. </a:t>
            </a:r>
            <a:br>
              <a:rPr lang="fr-FR" sz="1600" dirty="0"/>
            </a:br>
            <a:r>
              <a:rPr lang="fr-FR" sz="1600" dirty="0"/>
              <a:t>L’antenne des Restaurants du </a:t>
            </a:r>
            <a:r>
              <a:rPr lang="fr-FR" sz="1600" dirty="0" err="1"/>
              <a:t>Coeur</a:t>
            </a:r>
            <a:r>
              <a:rPr lang="fr-FR" sz="1600" dirty="0"/>
              <a:t> assure une distribution alimentaire tous les mardis aux administrés dans le besoin. </a:t>
            </a:r>
            <a:br>
              <a:rPr lang="fr-FR" sz="1600" dirty="0"/>
            </a:br>
            <a:r>
              <a:rPr lang="fr-FR" sz="1600" dirty="0"/>
              <a:t>En second lieu, le Secours Populaire peut être sollicité pour la livraison à domicile de colis alimentaire le vendredi. </a:t>
            </a:r>
          </a:p>
          <a:p>
            <a:pPr marL="810000" lvl="2" indent="-270000">
              <a:lnSpc>
                <a:spcPct val="100000"/>
              </a:lnSpc>
              <a:spcBef>
                <a:spcPts val="100"/>
              </a:spcBef>
              <a:buSzPct val="60000"/>
            </a:pPr>
            <a:r>
              <a:rPr lang="fr-FR" sz="1600" dirty="0"/>
              <a:t>Concernant les actions de domiciliation, les personnes domiciliées au CCAS peuvent retirer leur courrier en téléphonant au préalable pour qu’une heure de passage soit fixée. Chaque personne se signale en cognant à la porte du service. </a:t>
            </a:r>
            <a:br>
              <a:rPr lang="fr-FR" sz="1600" dirty="0"/>
            </a:br>
            <a:r>
              <a:rPr lang="fr-FR" sz="1600" dirty="0"/>
              <a:t>Les demandes d’élection de domiciliation sont traitées par téléphone. </a:t>
            </a:r>
          </a:p>
          <a:p>
            <a:pPr marL="810000" lvl="2" indent="-270000">
              <a:lnSpc>
                <a:spcPct val="100000"/>
              </a:lnSpc>
              <a:spcBef>
                <a:spcPts val="100"/>
              </a:spcBef>
              <a:buSzPct val="60000"/>
            </a:pPr>
            <a:r>
              <a:rPr lang="fr-FR" sz="1600" dirty="0"/>
              <a:t>Les aides financières et dossiers (obligations alimentaires, demandes d’aide sociale en hébergement,…) sont traités par mail </a:t>
            </a:r>
            <a:br>
              <a:rPr lang="fr-FR" sz="1600" dirty="0"/>
            </a:br>
            <a:r>
              <a:rPr lang="fr-FR" sz="1600" dirty="0"/>
              <a:t>ou téléphone et peuvent être envoyés par courrier. </a:t>
            </a:r>
          </a:p>
          <a:p>
            <a:pPr marL="540000" lvl="1" indent="-270000">
              <a:lnSpc>
                <a:spcPct val="100000"/>
              </a:lnSpc>
              <a:buSzPct val="90000"/>
            </a:pPr>
            <a:r>
              <a:rPr lang="fr-FR" sz="1600" b="1" dirty="0"/>
              <a:t>Actions menées, spécifiques à la crise sanitaire : </a:t>
            </a:r>
          </a:p>
          <a:p>
            <a:pPr marL="810000" lvl="2" indent="-270000">
              <a:lnSpc>
                <a:spcPct val="100000"/>
              </a:lnSpc>
              <a:spcBef>
                <a:spcPts val="100"/>
              </a:spcBef>
              <a:buSzPct val="60000"/>
            </a:pPr>
            <a:r>
              <a:rPr lang="fr-FR" sz="1600" dirty="0"/>
              <a:t>L’organisation d’achat et de livraison de courses de manière individuelle est mise en place pour les plus isolés des séniors </a:t>
            </a:r>
            <a:br>
              <a:rPr lang="fr-FR" sz="1600" dirty="0"/>
            </a:br>
            <a:r>
              <a:rPr lang="fr-FR" sz="1600" dirty="0"/>
              <a:t>de la commune (en coordination avec le Service administratif et le Service Jeunesse de la Mairie). </a:t>
            </a:r>
            <a:br>
              <a:rPr lang="fr-FR" sz="1600" dirty="0"/>
            </a:br>
            <a:r>
              <a:rPr lang="fr-FR" sz="1600" dirty="0"/>
              <a:t>A ce jour, ce sont un peu plus de 60 personnes qui bénéficient de ce service. </a:t>
            </a:r>
          </a:p>
          <a:p>
            <a:pPr marL="810000" lvl="2" indent="-270000">
              <a:lnSpc>
                <a:spcPct val="100000"/>
              </a:lnSpc>
              <a:spcBef>
                <a:spcPts val="100"/>
              </a:spcBef>
              <a:buSzPct val="60000"/>
            </a:pPr>
            <a:r>
              <a:rPr lang="fr-FR" sz="1600" dirty="0"/>
              <a:t>Une veille sociale est mise en place auprès des personnes les plus fragilisées et isolées de la commune. </a:t>
            </a:r>
            <a:br>
              <a:rPr lang="fr-FR" sz="1600" dirty="0"/>
            </a:br>
            <a:r>
              <a:rPr lang="fr-FR" sz="1600" dirty="0"/>
              <a:t>Des appels téléphoniques, dans un premier temps sur base du dernier fichier « prévention canicule », sont réalisés, permettant </a:t>
            </a:r>
            <a:br>
              <a:rPr lang="fr-FR" sz="1600" dirty="0"/>
            </a:br>
            <a:r>
              <a:rPr lang="fr-FR" sz="1600" dirty="0"/>
              <a:t>de garder le lien et de rappeler les bons gestes à adopter. </a:t>
            </a:r>
            <a:br>
              <a:rPr lang="fr-FR" sz="1600" dirty="0"/>
            </a:br>
            <a:r>
              <a:rPr lang="fr-FR" sz="1600" dirty="0"/>
              <a:t>Ces appels ont été étendus aux personnes en situation de grande précarité sociale, financière, psychologique, en situation d’errance, … </a:t>
            </a:r>
          </a:p>
        </p:txBody>
      </p:sp>
    </p:spTree>
    <p:extLst>
      <p:ext uri="{BB962C8B-B14F-4D97-AF65-F5344CB8AC3E}">
        <p14:creationId xmlns:p14="http://schemas.microsoft.com/office/powerpoint/2010/main" val="263312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Activité de</a:t>
            </a:r>
          </a:p>
        </p:txBody>
      </p:sp>
      <p:sp>
        <p:nvSpPr>
          <p:cNvPr id="3" name="Espace réservé du texte 2"/>
          <p:cNvSpPr>
            <a:spLocks noGrp="1"/>
          </p:cNvSpPr>
          <p:nvPr>
            <p:ph type="body" idx="1"/>
          </p:nvPr>
        </p:nvSpPr>
        <p:spPr/>
        <p:txBody>
          <a:bodyPr/>
          <a:lstStyle/>
          <a:p>
            <a:r>
              <a:rPr lang="fr-FR" dirty="0"/>
              <a:t>l'Agence Pôle Emploi</a:t>
            </a:r>
          </a:p>
        </p:txBody>
      </p:sp>
      <p:sp>
        <p:nvSpPr>
          <p:cNvPr id="4" name="Espace réservé de la date 3"/>
          <p:cNvSpPr>
            <a:spLocks noGrp="1"/>
          </p:cNvSpPr>
          <p:nvPr>
            <p:ph type="dt" sz="half" idx="10"/>
          </p:nvPr>
        </p:nvSpPr>
        <p:spPr/>
        <p:txBody>
          <a:bodyPr/>
          <a:lstStyle/>
          <a:p>
            <a:r>
              <a:rPr lang="fr-FR"/>
              <a:t>Direction Emploi et Politique de la Ville - MàJ du 24/04/2020</a:t>
            </a:r>
            <a:endParaRPr lang="fr-FR" dirty="0"/>
          </a:p>
        </p:txBody>
      </p:sp>
      <p:sp>
        <p:nvSpPr>
          <p:cNvPr id="5" name="Espace réservé du pied de page 4"/>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6" name="Espace réservé du numéro de diapositive 5"/>
          <p:cNvSpPr>
            <a:spLocks noGrp="1"/>
          </p:cNvSpPr>
          <p:nvPr>
            <p:ph type="sldNum" sz="quarter" idx="12"/>
          </p:nvPr>
        </p:nvSpPr>
        <p:spPr/>
        <p:txBody>
          <a:bodyPr/>
          <a:lstStyle/>
          <a:p>
            <a:fld id="{D51C783C-9265-4A17-BFAA-D1F815E576CA}" type="slidenum">
              <a:rPr lang="fr-FR" smtClean="0"/>
              <a:t>3</a:t>
            </a:fld>
            <a:endParaRPr lang="fr-FR"/>
          </a:p>
        </p:txBody>
      </p:sp>
    </p:spTree>
    <p:extLst>
      <p:ext uri="{BB962C8B-B14F-4D97-AF65-F5344CB8AC3E}">
        <p14:creationId xmlns:p14="http://schemas.microsoft.com/office/powerpoint/2010/main" val="1774354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Pôle Emploi de Mitry-Mory</a:t>
            </a:r>
          </a:p>
        </p:txBody>
      </p:sp>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4</a:t>
            </a:fld>
            <a:endParaRPr lang="fr-FR"/>
          </a:p>
        </p:txBody>
      </p:sp>
      <p:sp>
        <p:nvSpPr>
          <p:cNvPr id="6" name="Espace réservé du contenu 5"/>
          <p:cNvSpPr>
            <a:spLocks noGrp="1"/>
          </p:cNvSpPr>
          <p:nvPr>
            <p:ph idx="1"/>
          </p:nvPr>
        </p:nvSpPr>
        <p:spPr>
          <a:xfrm>
            <a:off x="57369" y="801383"/>
            <a:ext cx="12060000" cy="5642959"/>
          </a:xfrm>
        </p:spPr>
        <p:txBody>
          <a:bodyPr/>
          <a:lstStyle/>
          <a:p>
            <a:pPr marL="180000" indent="-180000">
              <a:spcBef>
                <a:spcPts val="500"/>
              </a:spcBef>
              <a:buSzPct val="80000"/>
            </a:pPr>
            <a:r>
              <a:rPr lang="fr-FR" sz="1500" b="1" dirty="0"/>
              <a:t>L’agence est bien sûr fermée aux publics</a:t>
            </a:r>
            <a:r>
              <a:rPr lang="fr-FR" sz="1500" dirty="0"/>
              <a:t> mais l’ensemble des demandeurs peuvent dialoguer avec leurs conseillers par mail.</a:t>
            </a:r>
          </a:p>
          <a:p>
            <a:pPr marL="180000" indent="-180000">
              <a:spcBef>
                <a:spcPts val="500"/>
              </a:spcBef>
              <a:buSzPct val="80000"/>
            </a:pPr>
            <a:r>
              <a:rPr lang="fr-FR" sz="1500" b="1" dirty="0"/>
              <a:t>Courrier physique </a:t>
            </a:r>
            <a:r>
              <a:rPr lang="fr-FR" sz="1500" dirty="0"/>
              <a:t>: Nous relevons le courrier dans notre boite à lettres tous les jours afin de le traiter.</a:t>
            </a:r>
            <a:endParaRPr lang="fr-FR" sz="1500" b="1" dirty="0"/>
          </a:p>
          <a:p>
            <a:pPr marL="180000" indent="-180000">
              <a:spcBef>
                <a:spcPts val="500"/>
              </a:spcBef>
              <a:buSzPct val="80000"/>
            </a:pPr>
            <a:r>
              <a:rPr lang="fr-FR" sz="1500" b="1" dirty="0"/>
              <a:t>Inscriptions et Premiers entretiens :</a:t>
            </a:r>
            <a:br>
              <a:rPr lang="fr-FR" sz="1500" dirty="0"/>
            </a:br>
            <a:r>
              <a:rPr lang="fr-FR" sz="1450" dirty="0"/>
              <a:t>Le confinement nous contraint actuellement à les réaliser par téléphone : les demandeurs concernés seront repris à l’issue de cette période. </a:t>
            </a:r>
            <a:br>
              <a:rPr lang="fr-FR" sz="1450" dirty="0"/>
            </a:br>
            <a:r>
              <a:rPr lang="fr-FR" sz="1450" dirty="0"/>
              <a:t>Les inscriptions sont donc toujours possibles, dans les mêmes conditions si ce n’est une souplesse temporaire pour réaliser les entretiens </a:t>
            </a:r>
            <a:br>
              <a:rPr lang="fr-FR" sz="1450" dirty="0"/>
            </a:br>
            <a:r>
              <a:rPr lang="fr-FR" sz="1450" dirty="0"/>
              <a:t>par téléphone (qui ne perdurera pas à l’issue du confinement). Ce sont les conseillers qui appellent les demandeurs concernés pour leur proposer </a:t>
            </a:r>
            <a:br>
              <a:rPr lang="fr-FR" sz="1450" dirty="0"/>
            </a:br>
            <a:r>
              <a:rPr lang="fr-FR" sz="1450" dirty="0"/>
              <a:t>une date d’entretien et les informer que les entretiens se font par téléphone. </a:t>
            </a:r>
          </a:p>
          <a:p>
            <a:pPr marL="180000" indent="-180000">
              <a:spcBef>
                <a:spcPts val="500"/>
              </a:spcBef>
              <a:buSzPct val="80000"/>
            </a:pPr>
            <a:r>
              <a:rPr lang="fr-FR" sz="1500" b="1" dirty="0"/>
              <a:t>L’Activité relative à la Gestion des droits est assurée :</a:t>
            </a:r>
            <a:br>
              <a:rPr lang="fr-FR" sz="1500" dirty="0"/>
            </a:br>
            <a:r>
              <a:rPr lang="fr-FR" sz="1450" dirty="0"/>
              <a:t>Les demandeurs peuvent toujours envoyer leurs documents via leur espace personnel et/ou utiliser la boite aux lettres physique pour déposer </a:t>
            </a:r>
            <a:br>
              <a:rPr lang="fr-FR" sz="1450" dirty="0"/>
            </a:br>
            <a:r>
              <a:rPr lang="fr-FR" sz="1450" dirty="0"/>
              <a:t>les pièces requises (s’ils ne sont pas à l’aise avec l’outil informatique).</a:t>
            </a:r>
            <a:br>
              <a:rPr lang="fr-FR" sz="1450" dirty="0"/>
            </a:br>
            <a:r>
              <a:rPr lang="fr-FR" sz="1450" dirty="0"/>
              <a:t>En ce qui concerne l’indemnisation nous sommes tout à fait à jour.</a:t>
            </a:r>
          </a:p>
          <a:p>
            <a:pPr marL="180000" indent="-180000">
              <a:spcBef>
                <a:spcPts val="500"/>
              </a:spcBef>
              <a:buSzPct val="80000"/>
            </a:pPr>
            <a:r>
              <a:rPr lang="fr-FR" sz="1500" b="1" dirty="0"/>
              <a:t>Le 3949 est toujours assuré : </a:t>
            </a:r>
            <a:br>
              <a:rPr lang="fr-FR" sz="1500" dirty="0"/>
            </a:br>
            <a:r>
              <a:rPr lang="fr-FR" sz="1450" dirty="0"/>
              <a:t>Nous traitons les réclamations et effectuons les traitements nécessaires. </a:t>
            </a:r>
            <a:br>
              <a:rPr lang="fr-FR" sz="1450" dirty="0"/>
            </a:br>
            <a:r>
              <a:rPr lang="fr-FR" sz="1450" dirty="0"/>
              <a:t>Les demandeurs ont aussi la possibilité de déposer une réclamation ou une question directement dans la boite aux lettres si besoin. </a:t>
            </a:r>
            <a:br>
              <a:rPr lang="fr-FR" sz="1450" dirty="0"/>
            </a:br>
            <a:r>
              <a:rPr lang="fr-FR" sz="1450" dirty="0"/>
              <a:t>Ils seront recontactés. </a:t>
            </a:r>
          </a:p>
          <a:p>
            <a:pPr marL="180000" indent="-180000">
              <a:spcBef>
                <a:spcPts val="500"/>
              </a:spcBef>
              <a:buSzPct val="80000"/>
            </a:pPr>
            <a:r>
              <a:rPr lang="fr-FR" sz="1500" b="1" dirty="0"/>
              <a:t>Panel de services de nos prestataires </a:t>
            </a:r>
            <a:r>
              <a:rPr lang="fr-FR" sz="1500" dirty="0"/>
              <a:t>: </a:t>
            </a:r>
            <a:br>
              <a:rPr lang="fr-FR" sz="1500" dirty="0"/>
            </a:br>
            <a:r>
              <a:rPr lang="fr-FR" sz="1450" dirty="0"/>
              <a:t>Nous ne sommes pas en mesure de proposer actuellement tout le panel de services de nos prestataires. </a:t>
            </a:r>
            <a:br>
              <a:rPr lang="fr-FR" sz="1450" dirty="0"/>
            </a:br>
            <a:r>
              <a:rPr lang="fr-FR" sz="1450" dirty="0"/>
              <a:t>Mais certaines prestations sont mobilisables en dématérialisé ; Ainsi, pour tout demandeur équipé d’un téléphone, les ateliers assurés par notre prestataire restent possibles en </a:t>
            </a:r>
            <a:r>
              <a:rPr lang="fr-FR" sz="1450" dirty="0" err="1"/>
              <a:t>distanciel</a:t>
            </a:r>
            <a:r>
              <a:rPr lang="fr-FR" sz="1450" dirty="0"/>
              <a:t>. </a:t>
            </a:r>
          </a:p>
          <a:p>
            <a:pPr marL="331875" lvl="1" indent="-180000">
              <a:spcBef>
                <a:spcPts val="0"/>
              </a:spcBef>
              <a:buSzPct val="80000"/>
            </a:pPr>
            <a:r>
              <a:rPr lang="fr-FR" sz="1450" dirty="0"/>
              <a:t>La prestation sur le projet de formation est également mobilisable de cette façon. Cela requiert malgré tout une certaine autonomie pour le bénéficiaire.</a:t>
            </a:r>
          </a:p>
          <a:p>
            <a:pPr marL="331875" lvl="1" indent="-180000">
              <a:spcBef>
                <a:spcPts val="0"/>
              </a:spcBef>
              <a:buSzPct val="80000"/>
            </a:pPr>
            <a:r>
              <a:rPr lang="fr-FR" sz="1450" dirty="0"/>
              <a:t>Ils peuvent solliciter leur conseiller en cas de besoin et pour orientation. </a:t>
            </a:r>
          </a:p>
          <a:p>
            <a:pPr marL="331875" lvl="1" indent="-180000">
              <a:spcBef>
                <a:spcPts val="0"/>
              </a:spcBef>
              <a:buSzPct val="80000"/>
            </a:pPr>
            <a:r>
              <a:rPr lang="fr-FR" sz="1450" dirty="0"/>
              <a:t>Enfin, nous sommes également actifs sur des offres prioritaires au regard de la situation sanitaire ; liste établie par le gouvernement en concertation </a:t>
            </a:r>
            <a:br>
              <a:rPr lang="fr-FR" sz="1450" dirty="0"/>
            </a:br>
            <a:r>
              <a:rPr lang="fr-FR" sz="1450" dirty="0"/>
              <a:t>avec les DIRECCTE. Après validation des garanties de sécurité au regard des gestes barrières des entreprises, les offres seront proposées aux demandeurs </a:t>
            </a:r>
            <a:br>
              <a:rPr lang="fr-FR" sz="1450" dirty="0"/>
            </a:br>
            <a:r>
              <a:rPr lang="fr-FR" sz="1450" dirty="0"/>
              <a:t>présentant les qualifications requises (métiers de bouche, maraîchage, livraison notamment,…). </a:t>
            </a:r>
          </a:p>
        </p:txBody>
      </p:sp>
    </p:spTree>
    <p:extLst>
      <p:ext uri="{BB962C8B-B14F-4D97-AF65-F5344CB8AC3E}">
        <p14:creationId xmlns:p14="http://schemas.microsoft.com/office/powerpoint/2010/main" val="16151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Pôle Emploi de Mitry-Mory</a:t>
            </a:r>
          </a:p>
        </p:txBody>
      </p:sp>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5</a:t>
            </a:fld>
            <a:endParaRPr lang="fr-FR"/>
          </a:p>
        </p:txBody>
      </p:sp>
      <p:sp>
        <p:nvSpPr>
          <p:cNvPr id="6" name="Espace réservé du contenu 5"/>
          <p:cNvSpPr>
            <a:spLocks noGrp="1"/>
          </p:cNvSpPr>
          <p:nvPr>
            <p:ph idx="1"/>
          </p:nvPr>
        </p:nvSpPr>
        <p:spPr>
          <a:xfrm>
            <a:off x="57368" y="801384"/>
            <a:ext cx="12134631" cy="5656566"/>
          </a:xfrm>
        </p:spPr>
        <p:txBody>
          <a:bodyPr/>
          <a:lstStyle/>
          <a:p>
            <a:pPr marL="180000" indent="-180000">
              <a:lnSpc>
                <a:spcPct val="100000"/>
              </a:lnSpc>
              <a:spcBef>
                <a:spcPts val="600"/>
              </a:spcBef>
              <a:buSzPct val="80000"/>
            </a:pPr>
            <a:r>
              <a:rPr lang="fr-FR" sz="1600" b="1" dirty="0"/>
              <a:t>Organisation de l’agence </a:t>
            </a:r>
            <a:r>
              <a:rPr lang="fr-FR" sz="1400" dirty="0"/>
              <a:t>: </a:t>
            </a:r>
            <a:r>
              <a:rPr lang="fr-FR" sz="1300" dirty="0"/>
              <a:t>Télétravail pour la plupart des conseillers.</a:t>
            </a:r>
          </a:p>
          <a:p>
            <a:pPr marL="180000" indent="-180000">
              <a:lnSpc>
                <a:spcPct val="100000"/>
              </a:lnSpc>
              <a:spcBef>
                <a:spcPts val="600"/>
              </a:spcBef>
              <a:buSzPct val="80000"/>
            </a:pPr>
            <a:r>
              <a:rPr lang="fr-FR" sz="1600" b="1" dirty="0"/>
              <a:t>Accueil et Entretiens</a:t>
            </a:r>
            <a:r>
              <a:rPr lang="fr-FR" sz="1400" dirty="0"/>
              <a:t> : </a:t>
            </a:r>
          </a:p>
          <a:p>
            <a:pPr marL="331875" lvl="1" indent="-180000">
              <a:lnSpc>
                <a:spcPct val="100000"/>
              </a:lnSpc>
              <a:spcBef>
                <a:spcPts val="400"/>
              </a:spcBef>
              <a:buSzPct val="80000"/>
            </a:pPr>
            <a:r>
              <a:rPr lang="fr-FR" sz="1300" dirty="0"/>
              <a:t>Il n’y a plus de rendez-vous physique jusqu’à nouvel ordre. </a:t>
            </a:r>
          </a:p>
          <a:p>
            <a:pPr marL="331875" lvl="1" indent="-180000">
              <a:lnSpc>
                <a:spcPct val="100000"/>
              </a:lnSpc>
              <a:spcBef>
                <a:spcPts val="400"/>
              </a:spcBef>
              <a:buSzPct val="80000"/>
            </a:pPr>
            <a:r>
              <a:rPr lang="fr-FR" sz="1300" dirty="0"/>
              <a:t>L’agence Pôle Emploi est très réactive aux mails que les demandeurs d’emploi peuvent envoyer à leurs conseillers. </a:t>
            </a:r>
            <a:br>
              <a:rPr lang="fr-FR" sz="1300" dirty="0"/>
            </a:br>
            <a:r>
              <a:rPr lang="fr-FR" sz="1300" dirty="0"/>
              <a:t>En cas d’absence d’un conseiller, le mail est transféré sur un autre conseiller disponible. </a:t>
            </a:r>
          </a:p>
          <a:p>
            <a:pPr marL="331875" lvl="1" indent="-180000">
              <a:lnSpc>
                <a:spcPct val="100000"/>
              </a:lnSpc>
              <a:spcBef>
                <a:spcPts val="400"/>
              </a:spcBef>
              <a:buSzPct val="80000"/>
            </a:pPr>
            <a:r>
              <a:rPr lang="fr-FR" sz="1300" dirty="0"/>
              <a:t>Les entretiens se poursuivent donc, mais uniquement par téléphone, voire mail ou </a:t>
            </a:r>
            <a:r>
              <a:rPr lang="fr-FR" sz="1300" dirty="0" err="1"/>
              <a:t>visio</a:t>
            </a:r>
            <a:r>
              <a:rPr lang="fr-FR" sz="1300" dirty="0"/>
              <a:t> si les demandeurs d’emploi sont équipés. </a:t>
            </a:r>
            <a:br>
              <a:rPr lang="fr-FR" sz="1300" dirty="0"/>
            </a:br>
            <a:r>
              <a:rPr lang="fr-FR" sz="1300" dirty="0"/>
              <a:t>Un demandeur peut donc solliciter un rendez-vous téléphonique auprès de son conseiller. </a:t>
            </a:r>
          </a:p>
          <a:p>
            <a:pPr marL="180000" indent="-180000">
              <a:lnSpc>
                <a:spcPct val="100000"/>
              </a:lnSpc>
              <a:spcBef>
                <a:spcPts val="600"/>
              </a:spcBef>
              <a:buSzPct val="80000"/>
            </a:pPr>
            <a:r>
              <a:rPr lang="fr-FR" sz="1600" b="1" dirty="0"/>
              <a:t>Suivi Actualisation </a:t>
            </a:r>
            <a:r>
              <a:rPr lang="fr-FR" sz="1600" dirty="0"/>
              <a:t>: </a:t>
            </a:r>
          </a:p>
          <a:p>
            <a:pPr marL="331875" lvl="1" indent="-180000">
              <a:lnSpc>
                <a:spcPct val="100000"/>
              </a:lnSpc>
              <a:spcBef>
                <a:spcPts val="400"/>
              </a:spcBef>
              <a:buSzPct val="80000"/>
            </a:pPr>
            <a:r>
              <a:rPr lang="fr-FR" sz="1300" dirty="0"/>
              <a:t>Concernant l’actualisation, une campagne conséquente a été faite pour informer que l’actualisation peut se faire par mail ou téléphone, avec rappel des demandeurs avant l’ouverture des droits et renforcement des files pour prendre l’actualisation au téléphone ; L’incitation a été d’actualiser en priorité sur les espaces personnels.</a:t>
            </a:r>
          </a:p>
          <a:p>
            <a:pPr marL="331875" lvl="1" indent="-180000">
              <a:lnSpc>
                <a:spcPct val="100000"/>
              </a:lnSpc>
              <a:spcBef>
                <a:spcPts val="400"/>
              </a:spcBef>
              <a:buSzPct val="80000"/>
            </a:pPr>
            <a:r>
              <a:rPr lang="fr-FR" sz="1300" dirty="0"/>
              <a:t>A partir de cette semaine, pour les demandeurs qui ont pour habitude de venir actualiser en agence, une campagne de rappel va avoir lieu s’ils n’ont pas déjà actualisé pour leur proposer de l’aide. </a:t>
            </a:r>
          </a:p>
          <a:p>
            <a:pPr marL="331875" lvl="1" indent="-180000">
              <a:lnSpc>
                <a:spcPct val="100000"/>
              </a:lnSpc>
              <a:spcBef>
                <a:spcPts val="400"/>
              </a:spcBef>
              <a:buSzPct val="80000"/>
            </a:pPr>
            <a:r>
              <a:rPr lang="fr-FR" sz="1300" dirty="0"/>
              <a:t>Nos conseillers rappellent les demandeurs de leur portefeuille afin de profiter de cette période pour faire le point sur leur situation. </a:t>
            </a:r>
          </a:p>
          <a:p>
            <a:pPr marL="180000" indent="-180000">
              <a:lnSpc>
                <a:spcPct val="100000"/>
              </a:lnSpc>
              <a:spcBef>
                <a:spcPts val="600"/>
              </a:spcBef>
              <a:buSzPct val="80000"/>
            </a:pPr>
            <a:r>
              <a:rPr lang="fr-FR" sz="1600" b="1" dirty="0"/>
              <a:t>Indemnisation et Allocation</a:t>
            </a:r>
            <a:r>
              <a:rPr lang="fr-FR" sz="1600" dirty="0"/>
              <a:t> : </a:t>
            </a:r>
          </a:p>
          <a:p>
            <a:pPr marL="331875" lvl="1" indent="-180000">
              <a:lnSpc>
                <a:spcPct val="100000"/>
              </a:lnSpc>
              <a:spcBef>
                <a:spcPts val="400"/>
              </a:spcBef>
              <a:buSzPct val="80000"/>
            </a:pPr>
            <a:r>
              <a:rPr lang="fr-FR" sz="1300" dirty="0"/>
              <a:t>les allocations de fin de droits sont-elles prolongées ? </a:t>
            </a:r>
          </a:p>
          <a:p>
            <a:pPr marL="511875" lvl="2" indent="-180000">
              <a:lnSpc>
                <a:spcPct val="100000"/>
              </a:lnSpc>
              <a:buClr>
                <a:srgbClr val="00B0F0"/>
              </a:buClr>
              <a:buSzPct val="80000"/>
            </a:pPr>
            <a:r>
              <a:rPr lang="fr-FR" sz="1300" dirty="0"/>
              <a:t>Concernant le prolongement des droits, il ne concerne que ceux arrivant en fin de droit au moment de l’actualisation au mois de mars. </a:t>
            </a:r>
            <a:br>
              <a:rPr lang="fr-FR" sz="1300" dirty="0"/>
            </a:br>
            <a:r>
              <a:rPr lang="fr-FR" sz="1300" dirty="0"/>
              <a:t>Si la fin de droit intervenait en janvier ou février, ils ne sont pas concernés.</a:t>
            </a:r>
          </a:p>
          <a:p>
            <a:pPr marL="511875" lvl="2" indent="-180000">
              <a:lnSpc>
                <a:spcPct val="100000"/>
              </a:lnSpc>
              <a:buClr>
                <a:srgbClr val="00B0F0"/>
              </a:buClr>
              <a:buSzPct val="80000"/>
            </a:pPr>
            <a:r>
              <a:rPr lang="fr-FR" sz="1300" dirty="0"/>
              <a:t>Si la situation perdure, nous devrons attendre de nouvelles instructions (le rallongement de la fin de droit ne se présume pas pour avril). </a:t>
            </a:r>
          </a:p>
          <a:p>
            <a:pPr marL="331875" lvl="1" indent="-180000">
              <a:lnSpc>
                <a:spcPct val="100000"/>
              </a:lnSpc>
              <a:spcBef>
                <a:spcPts val="400"/>
              </a:spcBef>
              <a:buSzPct val="80000"/>
            </a:pPr>
            <a:r>
              <a:rPr lang="fr-FR" sz="1300" dirty="0"/>
              <a:t>Réforme de l’indemnisation Pôle Emploi : La suite de cette réforme, prévue en avril, elle est repoussée. </a:t>
            </a:r>
            <a:br>
              <a:rPr lang="fr-FR" sz="1300" dirty="0"/>
            </a:br>
            <a:r>
              <a:rPr lang="fr-FR" sz="1300" dirty="0"/>
              <a:t>Un décret doit paraître pour fixer l’échéance de cette réforme (sauf salariés d’ambassades ou consulat pour qui elle s’applique </a:t>
            </a:r>
            <a:br>
              <a:rPr lang="fr-FR" sz="1300" dirty="0"/>
            </a:br>
            <a:r>
              <a:rPr lang="fr-FR" sz="1300" dirty="0"/>
              <a:t>dès à présent), mais les simulateurs intègrent toutefois celle-ci sur septembre. </a:t>
            </a:r>
            <a:br>
              <a:rPr lang="fr-FR" sz="1300" dirty="0"/>
            </a:br>
            <a:r>
              <a:rPr lang="fr-FR" sz="1300" dirty="0"/>
              <a:t>Concernant le prolongement des droits, il ne concerne que ceux arrivant en fin de droit au moment de l’actualisation au mois </a:t>
            </a:r>
            <a:br>
              <a:rPr lang="fr-FR" sz="1300" dirty="0"/>
            </a:br>
            <a:r>
              <a:rPr lang="fr-FR" sz="1300" dirty="0"/>
              <a:t>de mars ; Si la fin de droit est intervenue en janvier ou février, ils ne sont pas concernés.</a:t>
            </a:r>
          </a:p>
        </p:txBody>
      </p:sp>
    </p:spTree>
    <p:extLst>
      <p:ext uri="{BB962C8B-B14F-4D97-AF65-F5344CB8AC3E}">
        <p14:creationId xmlns:p14="http://schemas.microsoft.com/office/powerpoint/2010/main" val="3446634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644" y="157932"/>
            <a:ext cx="11160000" cy="720000"/>
          </a:xfrm>
        </p:spPr>
        <p:txBody>
          <a:bodyPr>
            <a:normAutofit/>
          </a:bodyPr>
          <a:lstStyle/>
          <a:p>
            <a:r>
              <a:rPr lang="fr-FR" sz="3000" dirty="0"/>
              <a:t>Informations en ligne sur le site national de Pôle Emploi</a:t>
            </a:r>
          </a:p>
        </p:txBody>
      </p:sp>
      <p:sp>
        <p:nvSpPr>
          <p:cNvPr id="3" name="Espace réservé du contenu 2"/>
          <p:cNvSpPr>
            <a:spLocks noGrp="1"/>
          </p:cNvSpPr>
          <p:nvPr>
            <p:ph idx="4294967295"/>
          </p:nvPr>
        </p:nvSpPr>
        <p:spPr>
          <a:xfrm>
            <a:off x="74798" y="1077609"/>
            <a:ext cx="11782584" cy="5375579"/>
          </a:xfrm>
          <a:prstGeom prst="rect">
            <a:avLst/>
          </a:prstGeom>
        </p:spPr>
        <p:txBody>
          <a:bodyPr/>
          <a:lstStyle/>
          <a:p>
            <a:pPr marL="270000" indent="-270000">
              <a:lnSpc>
                <a:spcPct val="125000"/>
              </a:lnSpc>
              <a:spcBef>
                <a:spcPts val="0"/>
              </a:spcBef>
              <a:buClr>
                <a:srgbClr val="0070C0"/>
              </a:buClr>
              <a:buFont typeface="Wingdings 3" panose="05040102010807070707" pitchFamily="18" charset="2"/>
              <a:buChar char="´"/>
              <a:tabLst>
                <a:tab pos="11160000" algn="r"/>
              </a:tabLst>
            </a:pPr>
            <a:r>
              <a:rPr lang="fr-FR" sz="2400" dirty="0"/>
              <a:t>Mail Pôle Emploi 1er Avril 2020 </a:t>
            </a:r>
            <a:r>
              <a:rPr lang="fr-FR" sz="1100" dirty="0"/>
              <a:t>	</a:t>
            </a:r>
            <a:endParaRPr lang="fr-FR" sz="2400" i="1" dirty="0"/>
          </a:p>
          <a:p>
            <a:pPr marL="540000" lvl="1" indent="-270000">
              <a:spcBef>
                <a:spcPts val="1000"/>
              </a:spcBef>
              <a:buClr>
                <a:srgbClr val="0070C0"/>
              </a:buClr>
              <a:buSzPct val="80000"/>
              <a:buFont typeface="Wingdings" panose="05000000000000000000" pitchFamily="2" charset="2"/>
              <a:buChar char="v"/>
            </a:pPr>
            <a:r>
              <a:rPr lang="fr-FR" sz="2000" dirty="0"/>
              <a:t>Un question-réponse relatifs aux services de Pôle emploi durant la période de confinement </a:t>
            </a:r>
            <a:br>
              <a:rPr lang="fr-FR" sz="2000" dirty="0"/>
            </a:br>
            <a:r>
              <a:rPr lang="fr-FR" sz="2000" dirty="0"/>
              <a:t>est en ligne sur la page : </a:t>
            </a:r>
            <a:r>
              <a:rPr lang="fr-FR" sz="2000" dirty="0">
                <a:hlinkClick r:id="rId2"/>
              </a:rPr>
              <a:t>https://www.pole-emploi.fr/actualites/information-covid-19.html</a:t>
            </a:r>
            <a:r>
              <a:rPr lang="fr-FR" sz="2000" dirty="0"/>
              <a:t> </a:t>
            </a:r>
          </a:p>
          <a:p>
            <a:pPr marL="540000" lvl="1" indent="-270000">
              <a:spcBef>
                <a:spcPts val="1000"/>
              </a:spcBef>
              <a:buClr>
                <a:srgbClr val="0070C0"/>
              </a:buClr>
              <a:buSzPct val="80000"/>
              <a:buFont typeface="Wingdings" panose="05000000000000000000" pitchFamily="2" charset="2"/>
              <a:buChar char="v"/>
            </a:pPr>
            <a:r>
              <a:rPr lang="fr-FR" sz="2000" dirty="0"/>
              <a:t>Un questions/réponses sur les allocations chômage et l’activité partielle : </a:t>
            </a:r>
            <a:br>
              <a:rPr lang="fr-FR" sz="2000" dirty="0"/>
            </a:br>
            <a:r>
              <a:rPr lang="fr-FR" sz="2000" dirty="0">
                <a:hlinkClick r:id="rId3"/>
              </a:rPr>
              <a:t>https://www.pole-emploi.fr/actualites/covid-19-activite-partielle-et-a.html</a:t>
            </a:r>
            <a:r>
              <a:rPr lang="fr-FR" sz="2000" dirty="0"/>
              <a:t> </a:t>
            </a:r>
          </a:p>
          <a:p>
            <a:pPr marL="540000" lvl="1" indent="-270000">
              <a:spcBef>
                <a:spcPts val="1000"/>
              </a:spcBef>
              <a:buClr>
                <a:srgbClr val="0070C0"/>
              </a:buClr>
              <a:buSzPct val="80000"/>
              <a:buFont typeface="Wingdings" panose="05000000000000000000" pitchFamily="2" charset="2"/>
              <a:buChar char="v"/>
            </a:pPr>
            <a:r>
              <a:rPr lang="fr-FR" sz="2000" dirty="0"/>
              <a:t>L’allongement exceptionnel d’allocation chômage pour les demandeurs d’emploi en fin de droits : </a:t>
            </a:r>
            <a:br>
              <a:rPr lang="fr-FR" sz="2000" dirty="0"/>
            </a:br>
            <a:r>
              <a:rPr lang="fr-FR" sz="2000" dirty="0">
                <a:hlinkClick r:id="rId4"/>
              </a:rPr>
              <a:t>https://www.pole-emploi.fr/actualites/allongement-exceptionnel-de-lind.html</a:t>
            </a:r>
            <a:r>
              <a:rPr lang="fr-FR" sz="2000" dirty="0"/>
              <a:t> </a:t>
            </a:r>
          </a:p>
          <a:p>
            <a:pPr marL="540000" lvl="1" indent="-270000">
              <a:spcBef>
                <a:spcPts val="1000"/>
              </a:spcBef>
              <a:buClr>
                <a:srgbClr val="0070C0"/>
              </a:buClr>
              <a:buSzPct val="80000"/>
              <a:buFont typeface="Wingdings" panose="05000000000000000000" pitchFamily="2" charset="2"/>
              <a:buChar char="v"/>
            </a:pPr>
            <a:r>
              <a:rPr lang="fr-FR" sz="2000" dirty="0"/>
              <a:t>Par ailleurs, pour anticiper la fin de la crise sanitaire, plus de 150 nouvelles formations à distance gratuites et rémunérées sont proposées par Pôle emploi aux demandeurs d’emploi. </a:t>
            </a:r>
            <a:br>
              <a:rPr lang="fr-FR" sz="2000" dirty="0"/>
            </a:br>
            <a:r>
              <a:rPr lang="fr-FR" sz="2000" dirty="0"/>
              <a:t>Ces formations permettent de se former à différents métiers recherchés par les employeurs : </a:t>
            </a:r>
            <a:br>
              <a:rPr lang="fr-FR" sz="2000" dirty="0"/>
            </a:br>
            <a:r>
              <a:rPr lang="fr-FR" sz="2000" dirty="0">
                <a:hlinkClick r:id="rId5"/>
              </a:rPr>
              <a:t>https://www.pole-emploi.fr/candidat/en-formation/formations---actualites-evenemen/pour-vous-preparer-a-travailler.html</a:t>
            </a:r>
            <a:r>
              <a:rPr lang="fr-FR" sz="2000" dirty="0"/>
              <a:t> </a:t>
            </a:r>
          </a:p>
          <a:p>
            <a:pPr marL="540000" lvl="1" indent="-270000">
              <a:spcBef>
                <a:spcPts val="1000"/>
              </a:spcBef>
              <a:buClr>
                <a:srgbClr val="0070C0"/>
              </a:buClr>
              <a:buSzPct val="80000"/>
              <a:buFont typeface="Wingdings" panose="05000000000000000000" pitchFamily="2" charset="2"/>
              <a:buChar char="v"/>
            </a:pPr>
            <a:r>
              <a:rPr lang="fr-FR" sz="2000" dirty="0"/>
              <a:t>Enfin, notre réseau se mobilise actuellement pour répondre aux besoins de recrutement urgents (santé, …)</a:t>
            </a:r>
            <a:br>
              <a:rPr lang="fr-FR" sz="2000" dirty="0"/>
            </a:br>
            <a:r>
              <a:rPr lang="fr-FR" sz="2000" dirty="0"/>
              <a:t>et relaye les informations et les numéros utiles aux entreprises en difficulté.</a:t>
            </a:r>
          </a:p>
        </p:txBody>
      </p:sp>
      <p:sp>
        <p:nvSpPr>
          <p:cNvPr id="4" name="Espace réservé de la date 3"/>
          <p:cNvSpPr>
            <a:spLocks noGrp="1"/>
          </p:cNvSpPr>
          <p:nvPr>
            <p:ph type="dt" sz="half" idx="10"/>
          </p:nvPr>
        </p:nvSpPr>
        <p:spPr/>
        <p:txBody>
          <a:bodyPr/>
          <a:lstStyle/>
          <a:p>
            <a:r>
              <a:rPr lang="fr-FR"/>
              <a:t>Direction Emploi et Politique de la Ville - MàJ du 24/04/2020</a:t>
            </a:r>
            <a:endParaRPr lang="fr-FR" dirty="0"/>
          </a:p>
        </p:txBody>
      </p:sp>
      <p:sp>
        <p:nvSpPr>
          <p:cNvPr id="5" name="Espace réservé du pied de page 4"/>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6" name="Espace réservé du numéro de diapositive 5"/>
          <p:cNvSpPr>
            <a:spLocks noGrp="1"/>
          </p:cNvSpPr>
          <p:nvPr>
            <p:ph type="sldNum" sz="quarter" idx="12"/>
          </p:nvPr>
        </p:nvSpPr>
        <p:spPr/>
        <p:txBody>
          <a:bodyPr/>
          <a:lstStyle/>
          <a:p>
            <a:fld id="{D51C783C-9265-4A17-BFAA-D1F815E576CA}" type="slidenum">
              <a:rPr lang="fr-FR" smtClean="0"/>
              <a:t>6</a:t>
            </a:fld>
            <a:endParaRPr lang="fr-FR"/>
          </a:p>
        </p:txBody>
      </p:sp>
    </p:spTree>
    <p:extLst>
      <p:ext uri="{BB962C8B-B14F-4D97-AF65-F5344CB8AC3E}">
        <p14:creationId xmlns:p14="http://schemas.microsoft.com/office/powerpoint/2010/main" val="138417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Activité de la</a:t>
            </a:r>
          </a:p>
        </p:txBody>
      </p:sp>
      <p:sp>
        <p:nvSpPr>
          <p:cNvPr id="3" name="Espace réservé du texte 2"/>
          <p:cNvSpPr>
            <a:spLocks noGrp="1"/>
          </p:cNvSpPr>
          <p:nvPr>
            <p:ph type="body" idx="1"/>
          </p:nvPr>
        </p:nvSpPr>
        <p:spPr/>
        <p:txBody>
          <a:bodyPr/>
          <a:lstStyle/>
          <a:p>
            <a:r>
              <a:rPr lang="fr-FR" sz="6600" dirty="0"/>
              <a:t>Caisse d’Allocations Familiales</a:t>
            </a:r>
            <a:endParaRPr lang="fr-FR" dirty="0"/>
          </a:p>
        </p:txBody>
      </p:sp>
      <p:sp>
        <p:nvSpPr>
          <p:cNvPr id="4" name="Espace réservé de la date 3"/>
          <p:cNvSpPr>
            <a:spLocks noGrp="1"/>
          </p:cNvSpPr>
          <p:nvPr>
            <p:ph type="dt" sz="half" idx="10"/>
          </p:nvPr>
        </p:nvSpPr>
        <p:spPr/>
        <p:txBody>
          <a:bodyPr/>
          <a:lstStyle/>
          <a:p>
            <a:r>
              <a:rPr lang="fr-FR"/>
              <a:t>Direction Emploi et Politique de la Ville - MàJ du 24/04/2020</a:t>
            </a:r>
            <a:endParaRPr lang="fr-FR" dirty="0"/>
          </a:p>
        </p:txBody>
      </p:sp>
      <p:sp>
        <p:nvSpPr>
          <p:cNvPr id="5" name="Espace réservé du pied de page 4"/>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6" name="Espace réservé du numéro de diapositive 5"/>
          <p:cNvSpPr>
            <a:spLocks noGrp="1"/>
          </p:cNvSpPr>
          <p:nvPr>
            <p:ph type="sldNum" sz="quarter" idx="12"/>
          </p:nvPr>
        </p:nvSpPr>
        <p:spPr/>
        <p:txBody>
          <a:bodyPr/>
          <a:lstStyle/>
          <a:p>
            <a:fld id="{D51C783C-9265-4A17-BFAA-D1F815E576CA}" type="slidenum">
              <a:rPr lang="fr-FR" smtClean="0"/>
              <a:t>7</a:t>
            </a:fld>
            <a:endParaRPr lang="fr-FR"/>
          </a:p>
        </p:txBody>
      </p:sp>
    </p:spTree>
    <p:extLst>
      <p:ext uri="{BB962C8B-B14F-4D97-AF65-F5344CB8AC3E}">
        <p14:creationId xmlns:p14="http://schemas.microsoft.com/office/powerpoint/2010/main" val="96731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Caisse d’Allocations Familiales de Seine et Marne</a:t>
            </a:r>
          </a:p>
        </p:txBody>
      </p:sp>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8</a:t>
            </a:fld>
            <a:endParaRPr lang="fr-FR"/>
          </a:p>
        </p:txBody>
      </p:sp>
      <p:sp>
        <p:nvSpPr>
          <p:cNvPr id="6" name="Espace réservé du contenu 5"/>
          <p:cNvSpPr>
            <a:spLocks noGrp="1"/>
          </p:cNvSpPr>
          <p:nvPr>
            <p:ph idx="1"/>
          </p:nvPr>
        </p:nvSpPr>
        <p:spPr>
          <a:xfrm>
            <a:off x="47844" y="561976"/>
            <a:ext cx="12134631" cy="3020400"/>
          </a:xfrm>
        </p:spPr>
        <p:txBody>
          <a:bodyPr/>
          <a:lstStyle/>
          <a:p>
            <a:pPr marL="0" indent="0">
              <a:spcBef>
                <a:spcPts val="800"/>
              </a:spcBef>
              <a:buNone/>
            </a:pPr>
            <a:r>
              <a:rPr lang="fr-FR" sz="1400" b="1" dirty="0">
                <a:solidFill>
                  <a:srgbClr val="0070C0"/>
                </a:solidFill>
              </a:rPr>
              <a:t>En début de confinement</a:t>
            </a:r>
            <a:r>
              <a:rPr lang="fr-FR" sz="1400" b="1" dirty="0"/>
              <a:t>, le Gouvernement a annoncé que :</a:t>
            </a:r>
            <a:br>
              <a:rPr lang="fr-FR" sz="1400" b="1" dirty="0"/>
            </a:br>
            <a:r>
              <a:rPr lang="fr-FR" sz="1400" b="1" dirty="0"/>
              <a:t>- le versement des aides sociales par la CAF sera assurée </a:t>
            </a:r>
            <a:br>
              <a:rPr lang="fr-FR" sz="1400" b="1" dirty="0"/>
            </a:br>
            <a:r>
              <a:rPr lang="fr-FR" sz="1400" b="1" dirty="0"/>
              <a:t>- et la continuité des droits sera garantie</a:t>
            </a:r>
            <a:endParaRPr lang="fr-FR" sz="1400" dirty="0"/>
          </a:p>
          <a:p>
            <a:pPr marL="270000" indent="-270000">
              <a:spcBef>
                <a:spcPts val="800"/>
              </a:spcBef>
              <a:buSzPct val="90000"/>
            </a:pPr>
            <a:r>
              <a:rPr lang="fr-FR" sz="1400" dirty="0"/>
              <a:t>Ce dispositif aura un caractère exceptionnel et subsidiaire, les aides de la Caf interviendront pour compléter celles attribuées par le Département, </a:t>
            </a:r>
            <a:br>
              <a:rPr lang="fr-FR" sz="1400" dirty="0"/>
            </a:br>
            <a:r>
              <a:rPr lang="fr-FR" sz="1400" dirty="0"/>
              <a:t>via les Maisons de solidarités (MDS) et les communes, via les CCAS, compétents en matière d’urgence sociale. </a:t>
            </a:r>
            <a:br>
              <a:rPr lang="fr-FR" sz="1400" dirty="0"/>
            </a:br>
            <a:r>
              <a:rPr lang="fr-FR" sz="1400" dirty="0"/>
              <a:t>Les situations de monoparentalité, de handicap et de décès sont considérées comme des priorités dans le cadre du dispositif AFI d’urgence de la branche famille. </a:t>
            </a:r>
            <a:br>
              <a:rPr lang="fr-FR" sz="1400" dirty="0"/>
            </a:br>
            <a:br>
              <a:rPr lang="fr-FR" sz="700" dirty="0"/>
            </a:br>
            <a:r>
              <a:rPr lang="fr-FR" sz="1400" dirty="0"/>
              <a:t>Toute personne dans l’incapacité de renouveler sa déclaration trimestrielle auprès de la CAF verra le versement des prestations auxquelles elle avait droit automatiquement renouvelé. Sont ainsi concernés : le RSA, l’AAH, l’AEEH et l’ensemble des aides sociales versées sous condition de ressources par la CAF. </a:t>
            </a:r>
            <a:br>
              <a:rPr lang="fr-FR" sz="1400" dirty="0"/>
            </a:br>
            <a:br>
              <a:rPr lang="fr-FR" sz="700" dirty="0"/>
            </a:br>
            <a:r>
              <a:rPr lang="fr-FR" sz="1400" dirty="0"/>
              <a:t>Les aides au logement seront automatiquement maintenues. Veuillez trouver en cliquant sur le lien suivant le communiqué de presse :</a:t>
            </a:r>
            <a:br>
              <a:rPr lang="fr-FR" sz="2000" dirty="0"/>
            </a:br>
            <a:r>
              <a:rPr lang="fr-FR" sz="1100" u="sng" dirty="0">
                <a:hlinkClick r:id="rId2"/>
              </a:rPr>
              <a:t>https://eur05.safelinks.protection.outlook.com/?url=https%3A%2F%2Fwww.cohesion-territoires.gouv.fr%2Fcovid-19-les-aides-sociales-seront-versees-automatiquement&amp;data=02%7C01%7C%7C1907094c4da242438d1108d7d99f7b0a%7C84df9e7fe9f640afb435aaaaaaaaaaaa%7C1%7C0%7C637217151287165962&amp;sdata=anJEOi9fGBtULRguaTcs1XWz0YMvwXXVvuQM0ERxYRQ%3D&amp;reserved=0</a:t>
            </a:r>
            <a:endParaRPr lang="fr-FR" sz="1100" dirty="0"/>
          </a:p>
        </p:txBody>
      </p:sp>
      <p:sp>
        <p:nvSpPr>
          <p:cNvPr id="7" name="Espace réservé du contenu 5"/>
          <p:cNvSpPr txBox="1">
            <a:spLocks/>
          </p:cNvSpPr>
          <p:nvPr/>
        </p:nvSpPr>
        <p:spPr>
          <a:xfrm>
            <a:off x="47844" y="3534485"/>
            <a:ext cx="9029481" cy="2855505"/>
          </a:xfrm>
          <a:prstGeom prst="rect">
            <a:avLst/>
          </a:prstGeom>
          <a:ln>
            <a:noFill/>
          </a:ln>
        </p:spPr>
        <p:txBody>
          <a:bodyPr anchor="t"/>
          <a:lstStyle>
            <a:lvl1pPr marL="228600" indent="-228600" algn="l" defTabSz="914400" rtl="0" eaLnBrk="1" latinLnBrk="0" hangingPunct="1">
              <a:lnSpc>
                <a:spcPct val="90000"/>
              </a:lnSpc>
              <a:spcBef>
                <a:spcPts val="1000"/>
              </a:spcBef>
              <a:buClr>
                <a:srgbClr val="0070C0"/>
              </a:buClr>
              <a:buFont typeface="Wingdings 3" panose="050401020108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SzPct val="60000"/>
              <a:buFont typeface="Wingdings" panose="05000000000000000000" pitchFamily="2" charset="2"/>
              <a:buChar char="v"/>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0C0"/>
              </a:buClr>
              <a:buSzPct val="70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B0F0"/>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B0F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solidFill>
                  <a:srgbClr val="0070C0"/>
                </a:solidFill>
              </a:rPr>
              <a:t>Le Gouvernement a annoncé le 15 avril</a:t>
            </a:r>
            <a:r>
              <a:rPr lang="fr-FR" sz="1400" b="1" dirty="0"/>
              <a:t> </a:t>
            </a:r>
            <a:r>
              <a:rPr lang="fr-FR" sz="1400" b="1" dirty="0">
                <a:solidFill>
                  <a:srgbClr val="0070C0"/>
                </a:solidFill>
              </a:rPr>
              <a:t>2020 une aide exceptionnelle de solidarité			       </a:t>
            </a:r>
            <a:r>
              <a:rPr lang="fr-FR" sz="1800" b="1" dirty="0">
                <a:solidFill>
                  <a:srgbClr val="00B0F0"/>
                </a:solidFill>
                <a:sym typeface="Wingdings 3" panose="05040102010807070707" pitchFamily="18" charset="2"/>
              </a:rPr>
              <a:t></a:t>
            </a:r>
            <a:endParaRPr lang="fr-FR" sz="1400" b="1" dirty="0">
              <a:solidFill>
                <a:srgbClr val="00B0F0"/>
              </a:solidFill>
            </a:endParaRPr>
          </a:p>
          <a:p>
            <a:pPr marL="270000" indent="-270000">
              <a:spcBef>
                <a:spcPts val="800"/>
              </a:spcBef>
              <a:buSzPct val="90000"/>
            </a:pPr>
            <a:r>
              <a:rPr lang="fr-FR" sz="1400" dirty="0"/>
              <a:t>Une aide exceptionnelle de solidarité sera versée automatiquement, une seule fois, à partir du 15 mai, </a:t>
            </a:r>
            <a:br>
              <a:rPr lang="fr-FR" sz="1400" dirty="0"/>
            </a:br>
            <a:r>
              <a:rPr lang="fr-FR" sz="1400" dirty="0"/>
              <a:t>aux familles et aux personnes les plus modestes : </a:t>
            </a:r>
          </a:p>
          <a:p>
            <a:pPr marL="540000" lvl="1" indent="-270000">
              <a:spcBef>
                <a:spcPts val="0"/>
              </a:spcBef>
            </a:pPr>
            <a:r>
              <a:rPr lang="fr-FR" sz="1400" dirty="0"/>
              <a:t>Les foyers allocataires du revenu de solidarité active (RSA) ou de l’allocation de solidarité spécifique (ASS) </a:t>
            </a:r>
            <a:br>
              <a:rPr lang="fr-FR" sz="1400" dirty="0"/>
            </a:br>
            <a:r>
              <a:rPr lang="fr-FR" sz="1400" dirty="0"/>
              <a:t>percevront une aide de 150 €, à laquelle s’ajoute 100 euros supplémentaires par enfant à charge de -20 ans ;</a:t>
            </a:r>
          </a:p>
          <a:p>
            <a:pPr marL="540000" lvl="1" indent="-270000">
              <a:spcBef>
                <a:spcPts val="0"/>
              </a:spcBef>
            </a:pPr>
            <a:r>
              <a:rPr lang="fr-FR" sz="1400" dirty="0"/>
              <a:t>Toutes les familles bénéficiaires des aides personnelles au logement qui ne perçoivent pas le RSA </a:t>
            </a:r>
            <a:br>
              <a:rPr lang="fr-FR" sz="1400" dirty="0"/>
            </a:br>
            <a:r>
              <a:rPr lang="fr-FR" sz="1400" dirty="0"/>
              <a:t>ou l’allocation de solidarité spécifique (ASS) bénéficieront d’une aide de 100 euros par enfant à charge de -20 ans.</a:t>
            </a:r>
          </a:p>
          <a:p>
            <a:pPr marL="270000" lvl="1" indent="-270000">
              <a:spcBef>
                <a:spcPts val="800"/>
              </a:spcBef>
              <a:buSzPct val="90000"/>
              <a:buFont typeface="Wingdings 3" panose="05040102010807070707" pitchFamily="18" charset="2"/>
              <a:buChar char="´"/>
            </a:pPr>
            <a:r>
              <a:rPr lang="fr-FR" sz="1400" dirty="0"/>
              <a:t>Les CAF, les Caisses de MSA et le Pôle Emploi sont chargés de verser cette aide qui concernera 4,1 millions de foyers, </a:t>
            </a:r>
            <a:br>
              <a:rPr lang="fr-FR" sz="1400" dirty="0"/>
            </a:br>
            <a:r>
              <a:rPr lang="fr-FR" sz="1400" dirty="0"/>
              <a:t>dont près de 5 millions d’enfants.</a:t>
            </a:r>
          </a:p>
          <a:p>
            <a:pPr marL="270000" indent="-270000">
              <a:spcBef>
                <a:spcPts val="800"/>
              </a:spcBef>
              <a:buSzPct val="90000"/>
            </a:pPr>
            <a:r>
              <a:rPr lang="fr-FR" sz="1400" dirty="0"/>
              <a:t>Si vous êtes concerné(e), vous n’avez aucune démarche à réaliser. Vérifiez simplement que vos coordonnées bancaires </a:t>
            </a:r>
            <a:br>
              <a:rPr lang="fr-FR" sz="1400" dirty="0"/>
            </a:br>
            <a:r>
              <a:rPr lang="fr-FR" sz="1400" dirty="0"/>
              <a:t>sont enregistrées ou à jour, dans votre espace « Mon Compte », rubrique « Consulter ou modifier mon profil ». </a:t>
            </a:r>
          </a:p>
          <a:p>
            <a:pPr marL="270000" indent="-270000">
              <a:spcBef>
                <a:spcPts val="800"/>
              </a:spcBef>
              <a:buSzPct val="90000"/>
            </a:pPr>
            <a:r>
              <a:rPr lang="fr-FR" sz="1400" b="1" u="sng" dirty="0"/>
              <a:t>A noter</a:t>
            </a:r>
            <a:r>
              <a:rPr lang="fr-FR" sz="1400" dirty="0"/>
              <a:t> : si vous êtes étudiant(e), des dispositions seront présentées par le gouvernement dans les prochains jours.</a:t>
            </a:r>
          </a:p>
        </p:txBody>
      </p:sp>
      <p:sp>
        <p:nvSpPr>
          <p:cNvPr id="8" name="Espace réservé du contenu 5"/>
          <p:cNvSpPr txBox="1">
            <a:spLocks/>
          </p:cNvSpPr>
          <p:nvPr/>
        </p:nvSpPr>
        <p:spPr>
          <a:xfrm>
            <a:off x="9210675" y="3534865"/>
            <a:ext cx="2906694" cy="2844000"/>
          </a:xfrm>
          <a:prstGeom prst="rect">
            <a:avLst/>
          </a:prstGeom>
          <a:ln>
            <a:solidFill>
              <a:srgbClr val="0070C0"/>
            </a:solidFill>
          </a:ln>
        </p:spPr>
        <p:txBody>
          <a:bodyPr lIns="54000" tIns="54000" rIns="54000" bIns="54000" anchor="ctr"/>
          <a:lstStyle>
            <a:lvl1pPr marL="228600" indent="-228600" algn="l" defTabSz="914400" rtl="0" eaLnBrk="1" latinLnBrk="0" hangingPunct="1">
              <a:lnSpc>
                <a:spcPct val="90000"/>
              </a:lnSpc>
              <a:spcBef>
                <a:spcPts val="1000"/>
              </a:spcBef>
              <a:buClr>
                <a:srgbClr val="0070C0"/>
              </a:buClr>
              <a:buFont typeface="Wingdings 3" panose="050401020108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SzPct val="60000"/>
              <a:buFont typeface="Wingdings" panose="05000000000000000000" pitchFamily="2" charset="2"/>
              <a:buChar char="v"/>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0C0"/>
              </a:buClr>
              <a:buSzPct val="70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B0F0"/>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B0F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100" b="1" dirty="0"/>
              <a:t>Pour un foyer bénéficiaire des APL </a:t>
            </a:r>
            <a:br>
              <a:rPr lang="fr-FR" sz="1100" b="1" dirty="0"/>
            </a:br>
            <a:r>
              <a:rPr lang="fr-FR" sz="1100" dirty="0"/>
              <a:t>(hors bénéficiaires du RSA ou de l’ASS) </a:t>
            </a:r>
          </a:p>
          <a:p>
            <a:pPr marL="360000" indent="-180000">
              <a:lnSpc>
                <a:spcPct val="100000"/>
              </a:lnSpc>
              <a:spcBef>
                <a:spcPts val="0"/>
              </a:spcBef>
            </a:pPr>
            <a:r>
              <a:rPr lang="fr-FR" sz="1100" i="1" u="sng" dirty="0"/>
              <a:t>Personne seule ou en couple</a:t>
            </a:r>
            <a:r>
              <a:rPr lang="fr-FR" sz="1100" i="1" dirty="0"/>
              <a:t> </a:t>
            </a:r>
            <a:br>
              <a:rPr lang="fr-FR" sz="1100" i="1" dirty="0"/>
            </a:br>
            <a:r>
              <a:rPr lang="fr-FR" sz="1100" i="1" dirty="0"/>
              <a:t>avec : </a:t>
            </a:r>
          </a:p>
          <a:p>
            <a:pPr marL="540000" lvl="1" indent="-180000" defTabSz="180000">
              <a:spcBef>
                <a:spcPts val="0"/>
              </a:spcBef>
              <a:tabLst>
                <a:tab pos="2600325" algn="r"/>
              </a:tabLst>
            </a:pPr>
            <a:r>
              <a:rPr lang="fr-FR" sz="1100" i="1" dirty="0"/>
              <a:t>1 enfant 	100 €</a:t>
            </a:r>
            <a:endParaRPr lang="fr-FR" sz="1100" dirty="0"/>
          </a:p>
          <a:p>
            <a:pPr marL="540000" lvl="1" indent="-180000" defTabSz="180000">
              <a:spcBef>
                <a:spcPts val="0"/>
              </a:spcBef>
              <a:tabLst>
                <a:tab pos="2600325" algn="r"/>
              </a:tabLst>
            </a:pPr>
            <a:r>
              <a:rPr lang="fr-FR" sz="1100" i="1" dirty="0"/>
              <a:t>2 enfants 	200 €</a:t>
            </a:r>
            <a:endParaRPr lang="fr-FR" sz="1100" dirty="0"/>
          </a:p>
          <a:p>
            <a:pPr marL="540000" lvl="1" indent="-180000" defTabSz="180000">
              <a:spcBef>
                <a:spcPts val="0"/>
              </a:spcBef>
              <a:tabLst>
                <a:tab pos="2600325" algn="r"/>
              </a:tabLst>
            </a:pPr>
            <a:r>
              <a:rPr lang="fr-FR" sz="1100" i="1" dirty="0"/>
              <a:t>3 enfants 	300 €</a:t>
            </a:r>
            <a:endParaRPr lang="fr-FR" sz="1100" dirty="0"/>
          </a:p>
          <a:p>
            <a:pPr marL="540000" lvl="1" indent="-180000" defTabSz="180000">
              <a:spcBef>
                <a:spcPts val="0"/>
              </a:spcBef>
              <a:tabLst>
                <a:tab pos="2600325" algn="r"/>
              </a:tabLst>
            </a:pPr>
            <a:r>
              <a:rPr lang="fr-FR" sz="1100" i="1" dirty="0"/>
              <a:t>4 enfants 	400 €</a:t>
            </a:r>
            <a:endParaRPr lang="fr-FR" sz="1100" dirty="0"/>
          </a:p>
          <a:p>
            <a:pPr marL="540000" lvl="1" indent="-180000" defTabSz="180000">
              <a:spcBef>
                <a:spcPts val="0"/>
              </a:spcBef>
              <a:tabLst>
                <a:tab pos="2600325" algn="r"/>
              </a:tabLst>
            </a:pPr>
            <a:r>
              <a:rPr lang="fr-FR" sz="1100" i="1" dirty="0"/>
              <a:t>Etc… </a:t>
            </a:r>
            <a:r>
              <a:rPr lang="fr-FR" sz="1100" dirty="0"/>
              <a:t>  </a:t>
            </a:r>
          </a:p>
          <a:p>
            <a:pPr marL="0" indent="0">
              <a:lnSpc>
                <a:spcPct val="100000"/>
              </a:lnSpc>
              <a:spcBef>
                <a:spcPts val="500"/>
              </a:spcBef>
              <a:buNone/>
            </a:pPr>
            <a:r>
              <a:rPr lang="fr-FR" sz="1100" b="1" dirty="0"/>
              <a:t>Pour un foyer bénéficiaire RSA ou ASS</a:t>
            </a:r>
          </a:p>
          <a:p>
            <a:pPr marL="360000" indent="-180000" defTabSz="180000">
              <a:lnSpc>
                <a:spcPct val="100000"/>
              </a:lnSpc>
              <a:spcBef>
                <a:spcPts val="200"/>
              </a:spcBef>
              <a:tabLst>
                <a:tab pos="2600325" algn="r"/>
              </a:tabLst>
            </a:pPr>
            <a:r>
              <a:rPr lang="fr-FR" sz="1100" i="1" u="sng" dirty="0"/>
              <a:t>Personne seule ou en couple</a:t>
            </a:r>
            <a:r>
              <a:rPr lang="fr-FR" sz="1100" i="1" dirty="0"/>
              <a:t>	150 €</a:t>
            </a:r>
          </a:p>
          <a:p>
            <a:pPr marL="360000" indent="-180000">
              <a:spcBef>
                <a:spcPts val="200"/>
              </a:spcBef>
            </a:pPr>
            <a:r>
              <a:rPr lang="fr-FR" sz="1100" u="sng" dirty="0"/>
              <a:t>Foyer</a:t>
            </a:r>
            <a:r>
              <a:rPr lang="fr-FR" sz="1100" dirty="0"/>
              <a:t> avec </a:t>
            </a:r>
          </a:p>
          <a:p>
            <a:pPr marL="540000" lvl="1" indent="-180000" defTabSz="180000">
              <a:spcBef>
                <a:spcPts val="0"/>
              </a:spcBef>
              <a:tabLst>
                <a:tab pos="2600325" algn="r"/>
              </a:tabLst>
            </a:pPr>
            <a:r>
              <a:rPr lang="fr-FR" sz="1100" i="1" dirty="0"/>
              <a:t>1 enfant	250 €</a:t>
            </a:r>
          </a:p>
          <a:p>
            <a:pPr marL="540000" lvl="1" indent="-180000" defTabSz="180000">
              <a:spcBef>
                <a:spcPts val="0"/>
              </a:spcBef>
              <a:tabLst>
                <a:tab pos="2600325" algn="r"/>
              </a:tabLst>
            </a:pPr>
            <a:r>
              <a:rPr lang="fr-FR" sz="1100" i="1" dirty="0"/>
              <a:t>2 enfants 	350 €</a:t>
            </a:r>
            <a:endParaRPr lang="fr-FR" sz="1100" dirty="0"/>
          </a:p>
          <a:p>
            <a:pPr marL="540000" lvl="1" indent="-180000" defTabSz="180000">
              <a:spcBef>
                <a:spcPts val="0"/>
              </a:spcBef>
              <a:tabLst>
                <a:tab pos="2600325" algn="r"/>
              </a:tabLst>
            </a:pPr>
            <a:r>
              <a:rPr lang="fr-FR" sz="1100" i="1" dirty="0"/>
              <a:t>3 enfants 	450 €</a:t>
            </a:r>
            <a:endParaRPr lang="fr-FR" sz="1100" dirty="0"/>
          </a:p>
          <a:p>
            <a:pPr marL="540000" lvl="1" indent="-180000" defTabSz="180000">
              <a:spcBef>
                <a:spcPts val="0"/>
              </a:spcBef>
              <a:tabLst>
                <a:tab pos="2600325" algn="r"/>
              </a:tabLst>
            </a:pPr>
            <a:r>
              <a:rPr lang="fr-FR" sz="1100" i="1" dirty="0"/>
              <a:t>4 enfants 	550 €</a:t>
            </a:r>
            <a:endParaRPr lang="fr-FR" sz="1100" dirty="0"/>
          </a:p>
          <a:p>
            <a:pPr marL="540000" lvl="1" indent="-180000" defTabSz="180000">
              <a:spcBef>
                <a:spcPts val="0"/>
              </a:spcBef>
              <a:tabLst>
                <a:tab pos="2600325" algn="r"/>
              </a:tabLst>
            </a:pPr>
            <a:r>
              <a:rPr lang="fr-FR" sz="1100" i="1" dirty="0"/>
              <a:t>Etc… </a:t>
            </a:r>
            <a:r>
              <a:rPr lang="fr-FR" sz="1100" dirty="0"/>
              <a:t>  </a:t>
            </a:r>
          </a:p>
        </p:txBody>
      </p:sp>
    </p:spTree>
    <p:extLst>
      <p:ext uri="{BB962C8B-B14F-4D97-AF65-F5344CB8AC3E}">
        <p14:creationId xmlns:p14="http://schemas.microsoft.com/office/powerpoint/2010/main" val="2852235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Caisse d’Allocations Familiales de Seine et Marne</a:t>
            </a:r>
          </a:p>
        </p:txBody>
      </p:sp>
      <p:sp>
        <p:nvSpPr>
          <p:cNvPr id="3" name="Espace réservé de la date 2"/>
          <p:cNvSpPr>
            <a:spLocks noGrp="1"/>
          </p:cNvSpPr>
          <p:nvPr>
            <p:ph type="dt" sz="half" idx="10"/>
          </p:nvPr>
        </p:nvSpPr>
        <p:spPr/>
        <p:txBody>
          <a:bodyPr/>
          <a:lstStyle/>
          <a:p>
            <a:r>
              <a:rPr lang="fr-FR"/>
              <a:t>Direction Emploi et Politique de la Ville - MàJ du 24/04/2020</a:t>
            </a:r>
            <a:endParaRPr lang="fr-FR" dirty="0"/>
          </a:p>
        </p:txBody>
      </p:sp>
      <p:sp>
        <p:nvSpPr>
          <p:cNvPr id="4" name="Espace réservé du pied de page 3"/>
          <p:cNvSpPr>
            <a:spLocks noGrp="1"/>
          </p:cNvSpPr>
          <p:nvPr>
            <p:ph type="ftr" sz="quarter" idx="11"/>
          </p:nvPr>
        </p:nvSpPr>
        <p:spPr/>
        <p:txBody>
          <a:bodyPr/>
          <a:lstStyle/>
          <a:p>
            <a:r>
              <a:rPr lang="fr-FR"/>
              <a:t>77 / Synthèse–Veille sur les dispositifs en procédures exceptionnelles liées au COVID-19</a:t>
            </a:r>
            <a:endParaRPr lang="fr-FR" dirty="0"/>
          </a:p>
        </p:txBody>
      </p:sp>
      <p:sp>
        <p:nvSpPr>
          <p:cNvPr id="5" name="Espace réservé du numéro de diapositive 4"/>
          <p:cNvSpPr>
            <a:spLocks noGrp="1"/>
          </p:cNvSpPr>
          <p:nvPr>
            <p:ph type="sldNum" sz="quarter" idx="12"/>
          </p:nvPr>
        </p:nvSpPr>
        <p:spPr/>
        <p:txBody>
          <a:bodyPr/>
          <a:lstStyle/>
          <a:p>
            <a:fld id="{D51C783C-9265-4A17-BFAA-D1F815E576CA}" type="slidenum">
              <a:rPr lang="fr-FR" smtClean="0"/>
              <a:t>9</a:t>
            </a:fld>
            <a:endParaRPr lang="fr-FR"/>
          </a:p>
        </p:txBody>
      </p:sp>
      <p:sp>
        <p:nvSpPr>
          <p:cNvPr id="6" name="Espace réservé du contenu 5"/>
          <p:cNvSpPr>
            <a:spLocks noGrp="1"/>
          </p:cNvSpPr>
          <p:nvPr>
            <p:ph idx="1"/>
          </p:nvPr>
        </p:nvSpPr>
        <p:spPr/>
        <p:txBody>
          <a:bodyPr/>
          <a:lstStyle/>
          <a:p>
            <a:pPr marL="270000" indent="-270000">
              <a:lnSpc>
                <a:spcPct val="100000"/>
              </a:lnSpc>
              <a:buSzPct val="80000"/>
            </a:pPr>
            <a:r>
              <a:rPr lang="fr-FR" sz="2000" dirty="0"/>
              <a:t>En interne, tous les services seront mobilisés pour repérer et orienter les familles en difficulté </a:t>
            </a:r>
            <a:br>
              <a:rPr lang="fr-FR" sz="2000" dirty="0"/>
            </a:br>
            <a:r>
              <a:rPr lang="fr-FR" sz="2000" dirty="0"/>
              <a:t>vers les travailleurs sociaux de la CAF.</a:t>
            </a:r>
          </a:p>
          <a:p>
            <a:pPr marL="270000" indent="-270000">
              <a:lnSpc>
                <a:spcPct val="100000"/>
              </a:lnSpc>
              <a:buSzPct val="80000"/>
            </a:pPr>
            <a:r>
              <a:rPr lang="fr-FR" sz="2000" dirty="0"/>
              <a:t>Les partenaires qui souhaitent signaler des situations de familles rencontrant des difficultés immédiates </a:t>
            </a:r>
            <a:br>
              <a:rPr lang="fr-FR" sz="2000" dirty="0"/>
            </a:br>
            <a:r>
              <a:rPr lang="fr-FR" sz="2000" dirty="0"/>
              <a:t>et pour lesquelles les dispositifs d’aide habituels ne permettent pas de couvrir le besoin, peuvent contacter </a:t>
            </a:r>
            <a:br>
              <a:rPr lang="fr-FR" sz="2000" dirty="0"/>
            </a:br>
            <a:r>
              <a:rPr lang="fr-FR" sz="2000" dirty="0"/>
              <a:t>le service des interventions sociales par mail à travers les canaux mails habituels </a:t>
            </a:r>
            <a:br>
              <a:rPr lang="fr-FR" sz="2000" dirty="0"/>
            </a:br>
            <a:r>
              <a:rPr lang="fr-FR" sz="2000" i="1" u="sng" dirty="0"/>
              <a:t>en notant en objet du mail</a:t>
            </a:r>
            <a:r>
              <a:rPr lang="fr-FR" sz="2000" i="1" dirty="0"/>
              <a:t> </a:t>
            </a:r>
            <a:r>
              <a:rPr lang="fr-FR" sz="1800" i="1" dirty="0">
                <a:solidFill>
                  <a:srgbClr val="0070C0"/>
                </a:solidFill>
              </a:rPr>
              <a:t>AIDE D'URGENCE+COMMUNE DE RÉSIDENCE+N° ALLOCATAIRE+NOM DE L’ALLOCATAIRE</a:t>
            </a:r>
            <a:r>
              <a:rPr lang="fr-FR" sz="1800" i="1" dirty="0"/>
              <a:t> : </a:t>
            </a:r>
          </a:p>
          <a:p>
            <a:pPr marL="540000" lvl="1" indent="-270000">
              <a:lnSpc>
                <a:spcPct val="114000"/>
              </a:lnSpc>
              <a:spcBef>
                <a:spcPts val="0"/>
              </a:spcBef>
            </a:pPr>
            <a:r>
              <a:rPr lang="fr-FR" sz="2000" dirty="0">
                <a:hlinkClick r:id="rId2"/>
              </a:rPr>
              <a:t>as-sis-sud.cafmelun@caf.cnafmail.fr</a:t>
            </a:r>
            <a:r>
              <a:rPr lang="fr-FR" sz="2000" dirty="0"/>
              <a:t> </a:t>
            </a:r>
          </a:p>
          <a:p>
            <a:pPr marL="540000" lvl="1" indent="-270000">
              <a:lnSpc>
                <a:spcPct val="114000"/>
              </a:lnSpc>
              <a:spcBef>
                <a:spcPts val="0"/>
              </a:spcBef>
            </a:pPr>
            <a:r>
              <a:rPr lang="fr-FR" sz="2000" dirty="0">
                <a:hlinkClick r:id="rId3"/>
              </a:rPr>
              <a:t>as-sis-nord.cafmelun@caf.cnafmail.fr</a:t>
            </a:r>
            <a:r>
              <a:rPr lang="fr-FR" sz="2000" dirty="0"/>
              <a:t> </a:t>
            </a:r>
          </a:p>
          <a:p>
            <a:pPr marL="180000" indent="0">
              <a:lnSpc>
                <a:spcPct val="100000"/>
              </a:lnSpc>
              <a:spcBef>
                <a:spcPts val="0"/>
              </a:spcBef>
              <a:buSzPct val="80000"/>
              <a:buNone/>
            </a:pPr>
            <a:r>
              <a:rPr lang="fr-FR" sz="2000" dirty="0"/>
              <a:t>Nos équipes auront donc à se contacter pour faire le point sur les situations nécessitant une intervention conjointe (modalités habituelles de contact).</a:t>
            </a:r>
          </a:p>
          <a:p>
            <a:pPr marL="270000" indent="-270000">
              <a:lnSpc>
                <a:spcPct val="100000"/>
              </a:lnSpc>
              <a:buSzPct val="80000"/>
            </a:pPr>
            <a:r>
              <a:rPr lang="fr-FR" sz="2000" dirty="0"/>
              <a:t>Connexion à mon Compte CAF : </a:t>
            </a:r>
            <a:br>
              <a:rPr lang="fr-FR" sz="2000" dirty="0"/>
            </a:br>
            <a:r>
              <a:rPr lang="fr-FR" sz="2000" dirty="0"/>
              <a:t>Nécessite le Code postal domicile, le n° d’allocataire et le jour et mois de naissance</a:t>
            </a:r>
            <a:br>
              <a:rPr lang="fr-FR" sz="2000" dirty="0"/>
            </a:br>
            <a:r>
              <a:rPr lang="fr-FR" sz="1000" dirty="0">
                <a:hlinkClick r:id="rId4"/>
              </a:rPr>
              <a:t>https://wwwd.caf.fr/wps/portal/caffr/login/!ut/p/a1/04_Sj9CPykssy0xPLMnMz0vMAfGjzOID_A3dPbyDDdz9A1yNDTxdzQNDXJ19DS0CjYAKIoEKDHAARwNC-sP1o8BK8JjgpR-VnpOfBHRNuJN-VGhqVEpaOshex7wkY4t0_aii1LTUotQivYz84hL9iPLycr3kxDS9tCL9gtwIA90ot3QAajnjEQ!!/dl5/d5/L2dBISEvZ0FBIS9nQSEh/#/signature</a:t>
            </a:r>
          </a:p>
          <a:p>
            <a:pPr marL="270000" indent="-270000">
              <a:lnSpc>
                <a:spcPct val="114000"/>
              </a:lnSpc>
              <a:buSzPct val="80000"/>
            </a:pPr>
            <a:r>
              <a:rPr lang="fr-FR" sz="2000" dirty="0"/>
              <a:t>Télécharger l’appli mobile Caf-Mon Compte : </a:t>
            </a:r>
            <a:br>
              <a:rPr lang="fr-FR" sz="2000" dirty="0"/>
            </a:br>
            <a:r>
              <a:rPr lang="fr-FR" sz="1000" dirty="0">
                <a:hlinkClick r:id="rId4"/>
              </a:rPr>
              <a:t>http://http://www.caf.fr/allocataires/caf-de-seine-et-marne/actualites/annee/2019/retrouvez-les-informations-de-votre-caf-sur-notre-appli-mobile-caf-77</a:t>
            </a:r>
            <a:r>
              <a:rPr lang="fr-FR" sz="1000" dirty="0"/>
              <a:t> </a:t>
            </a:r>
          </a:p>
        </p:txBody>
      </p:sp>
    </p:spTree>
    <p:extLst>
      <p:ext uri="{BB962C8B-B14F-4D97-AF65-F5344CB8AC3E}">
        <p14:creationId xmlns:p14="http://schemas.microsoft.com/office/powerpoint/2010/main" val="41545199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5121</Words>
  <Application>Microsoft Macintosh PowerPoint</Application>
  <PresentationFormat>Grand écran</PresentationFormat>
  <Paragraphs>269</Paragraphs>
  <Slides>24</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 JULIAN</vt:lpstr>
      <vt:lpstr>Arial</vt:lpstr>
      <vt:lpstr>Arial Narrow</vt:lpstr>
      <vt:lpstr>Calibri</vt:lpstr>
      <vt:lpstr>Wingdings</vt:lpstr>
      <vt:lpstr>Wingdings 3</vt:lpstr>
      <vt:lpstr>Thème Office</vt:lpstr>
      <vt:lpstr>État des lieux  des Structures et Dispositifs de Veille  « Sociaux-Emploi-Insertion »  sur le territoire  de Roissy Pays de France </vt:lpstr>
      <vt:lpstr>Sommaire</vt:lpstr>
      <vt:lpstr>Activité de</vt:lpstr>
      <vt:lpstr>Pôle Emploi de Mitry-Mory</vt:lpstr>
      <vt:lpstr>Pôle Emploi de Mitry-Mory</vt:lpstr>
      <vt:lpstr>Informations en ligne sur le site national de Pôle Emploi</vt:lpstr>
      <vt:lpstr>Activité de la</vt:lpstr>
      <vt:lpstr>Caisse d’Allocations Familiales de Seine et Marne</vt:lpstr>
      <vt:lpstr>Caisse d’Allocations Familiales de Seine et Marne</vt:lpstr>
      <vt:lpstr>Activité de la </vt:lpstr>
      <vt:lpstr>Maison Départementale des Solidarités de Mitry-Mory</vt:lpstr>
      <vt:lpstr>Activité de la </vt:lpstr>
      <vt:lpstr>Mission Locale de la Plaine de France</vt:lpstr>
      <vt:lpstr>Activité de la </vt:lpstr>
      <vt:lpstr>M.D.P.H. de Seine et Marne</vt:lpstr>
      <vt:lpstr>Activité des</vt:lpstr>
      <vt:lpstr>Dispositifs « Emploi-Insertion » de la CARPF</vt:lpstr>
      <vt:lpstr>Activité des</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 PLAIDEAU</dc:creator>
  <cp:lastModifiedBy>Guillaume CHOMAT</cp:lastModifiedBy>
  <cp:revision>217</cp:revision>
  <cp:lastPrinted>2020-04-22T20:35:27Z</cp:lastPrinted>
  <dcterms:created xsi:type="dcterms:W3CDTF">2020-04-20T09:58:56Z</dcterms:created>
  <dcterms:modified xsi:type="dcterms:W3CDTF">2020-11-15T09:24:11Z</dcterms:modified>
</cp:coreProperties>
</file>