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71" r:id="rId2"/>
    <p:sldId id="287" r:id="rId3"/>
    <p:sldId id="276" r:id="rId4"/>
    <p:sldId id="291" r:id="rId5"/>
    <p:sldId id="273" r:id="rId6"/>
    <p:sldId id="292" r:id="rId7"/>
    <p:sldId id="293" r:id="rId8"/>
    <p:sldId id="280" r:id="rId9"/>
    <p:sldId id="294" r:id="rId10"/>
    <p:sldId id="275" r:id="rId1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MARRIBA, Cécile" initials="SC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3248" autoAdjust="0"/>
  </p:normalViewPr>
  <p:slideViewPr>
    <p:cSldViewPr>
      <p:cViewPr varScale="1">
        <p:scale>
          <a:sx n="100" d="100"/>
          <a:sy n="100" d="100"/>
        </p:scale>
        <p:origin x="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29CAC2-A3B9-4609-9263-6791CD0BAE4E}" type="doc">
      <dgm:prSet loTypeId="urn:microsoft.com/office/officeart/2005/8/layout/targe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fr-FR"/>
        </a:p>
      </dgm:t>
    </dgm:pt>
    <dgm:pt modelId="{5B0F8DB9-005E-4E1A-AF6B-268CA97E2C11}">
      <dgm:prSet phldrT="[Texte]" custT="1"/>
      <dgm:spPr/>
      <dgm:t>
        <a:bodyPr/>
        <a:lstStyle/>
        <a:p>
          <a:pPr algn="l"/>
          <a:r>
            <a:rPr lang="fr-FR" sz="1600" dirty="0" smtClean="0"/>
            <a:t>Monde</a:t>
          </a:r>
          <a:endParaRPr lang="fr-FR" sz="1600" dirty="0"/>
        </a:p>
      </dgm:t>
    </dgm:pt>
    <dgm:pt modelId="{E7BF1467-FB22-4EEE-8B87-E3B90176E64E}" type="parTrans" cxnId="{B4BEEE8E-9793-4399-BF8B-05AEE315ECF2}">
      <dgm:prSet/>
      <dgm:spPr/>
      <dgm:t>
        <a:bodyPr/>
        <a:lstStyle/>
        <a:p>
          <a:endParaRPr lang="fr-FR"/>
        </a:p>
      </dgm:t>
    </dgm:pt>
    <dgm:pt modelId="{B40C132E-B716-4DA5-9DA0-2682FAFF2BDA}" type="sibTrans" cxnId="{B4BEEE8E-9793-4399-BF8B-05AEE315ECF2}">
      <dgm:prSet/>
      <dgm:spPr/>
      <dgm:t>
        <a:bodyPr/>
        <a:lstStyle/>
        <a:p>
          <a:endParaRPr lang="fr-FR"/>
        </a:p>
      </dgm:t>
    </dgm:pt>
    <dgm:pt modelId="{EB0C6E68-5111-4ACA-B3E4-DEA8F25762E2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89 068 </a:t>
          </a:r>
          <a:r>
            <a:rPr lang="fr-FR" sz="1200" dirty="0" smtClean="0"/>
            <a:t>cas, </a:t>
          </a:r>
          <a:r>
            <a:rPr lang="fr-FR" sz="1200" dirty="0" smtClean="0"/>
            <a:t>3 046 décès</a:t>
          </a:r>
          <a:endParaRPr lang="fr-FR" sz="1200" dirty="0"/>
        </a:p>
      </dgm:t>
    </dgm:pt>
    <dgm:pt modelId="{7890D55D-B870-4E8D-B6D1-605224D8ECA8}" type="parTrans" cxnId="{A20EE0B8-8652-4F33-A761-7991D43E27A9}">
      <dgm:prSet/>
      <dgm:spPr/>
      <dgm:t>
        <a:bodyPr/>
        <a:lstStyle/>
        <a:p>
          <a:endParaRPr lang="fr-FR"/>
        </a:p>
      </dgm:t>
    </dgm:pt>
    <dgm:pt modelId="{AE738E1B-9A54-4982-A814-7BF8654E606E}" type="sibTrans" cxnId="{A20EE0B8-8652-4F33-A761-7991D43E27A9}">
      <dgm:prSet/>
      <dgm:spPr/>
      <dgm:t>
        <a:bodyPr/>
        <a:lstStyle/>
        <a:p>
          <a:endParaRPr lang="fr-FR"/>
        </a:p>
      </dgm:t>
    </dgm:pt>
    <dgm:pt modelId="{FBB892A8-8A9E-44C1-9F6B-86B836E0930D}">
      <dgm:prSet phldrT="[Texte]" custT="1"/>
      <dgm:spPr/>
      <dgm:t>
        <a:bodyPr/>
        <a:lstStyle/>
        <a:p>
          <a:pPr algn="l"/>
          <a:r>
            <a:rPr lang="fr-FR" sz="1600" dirty="0" smtClean="0"/>
            <a:t>France</a:t>
          </a:r>
          <a:endParaRPr lang="fr-FR" sz="1600" dirty="0"/>
        </a:p>
      </dgm:t>
    </dgm:pt>
    <dgm:pt modelId="{BE7FC017-9E19-49D7-B314-BB9053E2BB83}" type="parTrans" cxnId="{647AA861-177E-4E71-B34D-315955397075}">
      <dgm:prSet/>
      <dgm:spPr/>
      <dgm:t>
        <a:bodyPr/>
        <a:lstStyle/>
        <a:p>
          <a:endParaRPr lang="fr-FR"/>
        </a:p>
      </dgm:t>
    </dgm:pt>
    <dgm:pt modelId="{B9CBA19C-BA63-4453-A145-D341489E627B}" type="sibTrans" cxnId="{647AA861-177E-4E71-B34D-315955397075}">
      <dgm:prSet/>
      <dgm:spPr/>
      <dgm:t>
        <a:bodyPr/>
        <a:lstStyle/>
        <a:p>
          <a:endParaRPr lang="fr-FR"/>
        </a:p>
      </dgm:t>
    </dgm:pt>
    <dgm:pt modelId="{50955ACB-0BB3-46AA-93ED-2E6F4D463A08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191 cas </a:t>
          </a:r>
          <a:r>
            <a:rPr lang="fr-FR" sz="1200" dirty="0" smtClean="0"/>
            <a:t>confirmés</a:t>
          </a:r>
          <a:endParaRPr lang="fr-FR" sz="1200" dirty="0"/>
        </a:p>
      </dgm:t>
    </dgm:pt>
    <dgm:pt modelId="{3C0A3ACC-BE4C-4B6C-8D4E-9D74752375A8}" type="parTrans" cxnId="{51D745C9-FD24-4165-94D0-39450F3D1EC3}">
      <dgm:prSet/>
      <dgm:spPr/>
      <dgm:t>
        <a:bodyPr/>
        <a:lstStyle/>
        <a:p>
          <a:endParaRPr lang="fr-FR"/>
        </a:p>
      </dgm:t>
    </dgm:pt>
    <dgm:pt modelId="{0C8CA538-2A69-417A-B206-11A75B3E0D3E}" type="sibTrans" cxnId="{51D745C9-FD24-4165-94D0-39450F3D1EC3}">
      <dgm:prSet/>
      <dgm:spPr/>
      <dgm:t>
        <a:bodyPr/>
        <a:lstStyle/>
        <a:p>
          <a:endParaRPr lang="fr-FR"/>
        </a:p>
      </dgm:t>
    </dgm:pt>
    <dgm:pt modelId="{1B9D7F7B-60A5-44F2-BDBA-94F827AC9B0D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L’OMS a déclaré une USPPI le 30/01/2020 </a:t>
          </a:r>
          <a:r>
            <a:rPr lang="fr-FR" sz="1100" dirty="0" smtClean="0"/>
            <a:t>(urgence de santé publique de portée internationale)</a:t>
          </a:r>
          <a:endParaRPr lang="fr-FR" sz="1100" dirty="0"/>
        </a:p>
      </dgm:t>
    </dgm:pt>
    <dgm:pt modelId="{BE4EF868-DC50-4F45-924B-3A2487067E24}" type="parTrans" cxnId="{652B0030-99A4-412B-85FD-C60A3641F455}">
      <dgm:prSet/>
      <dgm:spPr/>
      <dgm:t>
        <a:bodyPr/>
        <a:lstStyle/>
        <a:p>
          <a:endParaRPr lang="fr-FR"/>
        </a:p>
      </dgm:t>
    </dgm:pt>
    <dgm:pt modelId="{F7EBA72B-C06E-4F20-882A-2E9C746D6300}" type="sibTrans" cxnId="{652B0030-99A4-412B-85FD-C60A3641F455}">
      <dgm:prSet/>
      <dgm:spPr/>
      <dgm:t>
        <a:bodyPr/>
        <a:lstStyle/>
        <a:p>
          <a:endParaRPr lang="fr-FR"/>
        </a:p>
      </dgm:t>
    </dgm:pt>
    <dgm:pt modelId="{DAC299BF-25D3-4102-9A28-B74E438A28D5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3 </a:t>
          </a:r>
          <a:r>
            <a:rPr lang="fr-FR" sz="1200" dirty="0" smtClean="0"/>
            <a:t>décès (IDF, </a:t>
          </a:r>
          <a:r>
            <a:rPr lang="fr-FR" sz="1200" dirty="0" smtClean="0"/>
            <a:t>Oise, HDF)</a:t>
          </a:r>
          <a:endParaRPr lang="fr-FR" sz="1200" dirty="0"/>
        </a:p>
      </dgm:t>
    </dgm:pt>
    <dgm:pt modelId="{C9B5D9A6-7133-4CFD-9BC5-F36E7B43EE67}" type="parTrans" cxnId="{2BDC2C66-0810-40A8-9E68-E7B6F61F9511}">
      <dgm:prSet/>
      <dgm:spPr/>
      <dgm:t>
        <a:bodyPr/>
        <a:lstStyle/>
        <a:p>
          <a:endParaRPr lang="fr-FR"/>
        </a:p>
      </dgm:t>
    </dgm:pt>
    <dgm:pt modelId="{8D5D1D14-FF30-436F-9D69-D0C0720ECB42}" type="sibTrans" cxnId="{2BDC2C66-0810-40A8-9E68-E7B6F61F9511}">
      <dgm:prSet/>
      <dgm:spPr/>
      <dgm:t>
        <a:bodyPr/>
        <a:lstStyle/>
        <a:p>
          <a:endParaRPr lang="fr-FR"/>
        </a:p>
      </dgm:t>
    </dgm:pt>
    <dgm:pt modelId="{6B9784F9-030A-49ED-8463-32A8ABDE6B80}">
      <dgm:prSet phldrT="[Texte]" custT="1"/>
      <dgm:spPr/>
      <dgm:t>
        <a:bodyPr/>
        <a:lstStyle/>
        <a:p>
          <a:pPr algn="l"/>
          <a:r>
            <a:rPr lang="fr-FR" sz="1600" dirty="0" smtClean="0"/>
            <a:t>IDF</a:t>
          </a:r>
          <a:endParaRPr lang="fr-FR" sz="1600" dirty="0"/>
        </a:p>
      </dgm:t>
    </dgm:pt>
    <dgm:pt modelId="{BE2037C1-E4B9-4C46-A269-8A9A6B9E179E}" type="sibTrans" cxnId="{9519895F-4AA6-450E-83B2-3E0E736104BE}">
      <dgm:prSet/>
      <dgm:spPr/>
      <dgm:t>
        <a:bodyPr/>
        <a:lstStyle/>
        <a:p>
          <a:endParaRPr lang="fr-FR"/>
        </a:p>
      </dgm:t>
    </dgm:pt>
    <dgm:pt modelId="{D4436829-FFF2-4DA7-A144-420CFA248FB0}" type="parTrans" cxnId="{9519895F-4AA6-450E-83B2-3E0E736104BE}">
      <dgm:prSet/>
      <dgm:spPr/>
      <dgm:t>
        <a:bodyPr/>
        <a:lstStyle/>
        <a:p>
          <a:endParaRPr lang="fr-FR"/>
        </a:p>
      </dgm:t>
    </dgm:pt>
    <dgm:pt modelId="{60074ABF-668D-4397-9974-A5AE664D8D76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44 cas confirmés en </a:t>
          </a:r>
          <a:r>
            <a:rPr lang="fr-FR" sz="1200" dirty="0" smtClean="0"/>
            <a:t>ID, dont 1 enfant</a:t>
          </a:r>
          <a:endParaRPr lang="fr-FR" sz="1200" dirty="0"/>
        </a:p>
      </dgm:t>
    </dgm:pt>
    <dgm:pt modelId="{9654BC18-4E48-441A-96CA-8F41E4D0A85C}" type="sibTrans" cxnId="{27B86BDC-828E-4E59-BE59-25FE4ACB6F20}">
      <dgm:prSet/>
      <dgm:spPr/>
      <dgm:t>
        <a:bodyPr/>
        <a:lstStyle/>
        <a:p>
          <a:endParaRPr lang="fr-FR"/>
        </a:p>
      </dgm:t>
    </dgm:pt>
    <dgm:pt modelId="{76CEA889-8A52-4C0C-A5E3-A80CB82E0C1B}" type="parTrans" cxnId="{27B86BDC-828E-4E59-BE59-25FE4ACB6F20}">
      <dgm:prSet/>
      <dgm:spPr/>
      <dgm:t>
        <a:bodyPr/>
        <a:lstStyle/>
        <a:p>
          <a:endParaRPr lang="fr-FR"/>
        </a:p>
      </dgm:t>
    </dgm:pt>
    <dgm:pt modelId="{1FFA53BC-A50C-4633-86F1-7C0F847E538C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1 décès</a:t>
          </a:r>
          <a:endParaRPr lang="fr-FR" sz="1200" dirty="0"/>
        </a:p>
      </dgm:t>
    </dgm:pt>
    <dgm:pt modelId="{EDD2BDF8-4C83-4698-A3ED-E35516643D9F}" type="sibTrans" cxnId="{C17B652D-C932-4EEB-94A8-89C8BF247A3F}">
      <dgm:prSet/>
      <dgm:spPr/>
      <dgm:t>
        <a:bodyPr/>
        <a:lstStyle/>
        <a:p>
          <a:endParaRPr lang="fr-FR"/>
        </a:p>
      </dgm:t>
    </dgm:pt>
    <dgm:pt modelId="{26C52C40-F495-4D44-9D31-997EE8359F27}" type="parTrans" cxnId="{C17B652D-C932-4EEB-94A8-89C8BF247A3F}">
      <dgm:prSet/>
      <dgm:spPr/>
      <dgm:t>
        <a:bodyPr/>
        <a:lstStyle/>
        <a:p>
          <a:endParaRPr lang="fr-FR"/>
        </a:p>
      </dgm:t>
    </dgm:pt>
    <dgm:pt modelId="{7F9CB18C-C8D4-4AEC-94CC-DA69C29D948E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200" dirty="0" smtClean="0"/>
            <a:t>Des zones de clusters (dont 9 communes de l’Oise)</a:t>
          </a:r>
          <a:endParaRPr lang="fr-FR" sz="1200" dirty="0"/>
        </a:p>
      </dgm:t>
    </dgm:pt>
    <dgm:pt modelId="{DBFB0BB4-FE7D-46C7-9BB9-F03567D370D9}" type="parTrans" cxnId="{872EDCE2-48D2-4C9A-A3FC-EB0AB9FED36D}">
      <dgm:prSet/>
      <dgm:spPr/>
      <dgm:t>
        <a:bodyPr/>
        <a:lstStyle/>
        <a:p>
          <a:endParaRPr lang="fr-FR"/>
        </a:p>
      </dgm:t>
    </dgm:pt>
    <dgm:pt modelId="{FDDAE888-72AC-442C-B710-B60AF0B38C1A}" type="sibTrans" cxnId="{872EDCE2-48D2-4C9A-A3FC-EB0AB9FED36D}">
      <dgm:prSet/>
      <dgm:spPr/>
      <dgm:t>
        <a:bodyPr/>
        <a:lstStyle/>
        <a:p>
          <a:endParaRPr lang="fr-FR"/>
        </a:p>
      </dgm:t>
    </dgm:pt>
    <dgm:pt modelId="{E96CE93E-4D85-415E-8E05-77C0D3DD6193}" type="pres">
      <dgm:prSet presAssocID="{4229CAC2-A3B9-4609-9263-6791CD0BAE4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4F394A3-E17C-4E94-91AA-FB4E9AF6E2BE}" type="pres">
      <dgm:prSet presAssocID="{5B0F8DB9-005E-4E1A-AF6B-268CA97E2C11}" presName="circle1" presStyleLbl="node1" presStyleIdx="0" presStyleCnt="3"/>
      <dgm:spPr/>
    </dgm:pt>
    <dgm:pt modelId="{0409857C-5827-4221-9B7F-A63A3AF92F72}" type="pres">
      <dgm:prSet presAssocID="{5B0F8DB9-005E-4E1A-AF6B-268CA97E2C11}" presName="space" presStyleCnt="0"/>
      <dgm:spPr/>
    </dgm:pt>
    <dgm:pt modelId="{58BF149E-16B7-44E8-B78E-4FF0ED68AF74}" type="pres">
      <dgm:prSet presAssocID="{5B0F8DB9-005E-4E1A-AF6B-268CA97E2C11}" presName="rect1" presStyleLbl="alignAcc1" presStyleIdx="0" presStyleCnt="3" custScaleX="100000"/>
      <dgm:spPr/>
      <dgm:t>
        <a:bodyPr/>
        <a:lstStyle/>
        <a:p>
          <a:endParaRPr lang="fr-FR"/>
        </a:p>
      </dgm:t>
    </dgm:pt>
    <dgm:pt modelId="{429EE9B7-95F2-431C-8E79-A45BA60BFF75}" type="pres">
      <dgm:prSet presAssocID="{FBB892A8-8A9E-44C1-9F6B-86B836E0930D}" presName="vertSpace2" presStyleLbl="node1" presStyleIdx="0" presStyleCnt="3"/>
      <dgm:spPr/>
    </dgm:pt>
    <dgm:pt modelId="{64650DA6-E571-4E4A-B63C-17290F45BBA9}" type="pres">
      <dgm:prSet presAssocID="{FBB892A8-8A9E-44C1-9F6B-86B836E0930D}" presName="circle2" presStyleLbl="node1" presStyleIdx="1" presStyleCnt="3"/>
      <dgm:spPr/>
    </dgm:pt>
    <dgm:pt modelId="{DB3182A6-39E8-4943-ACF5-DE466ECCECA8}" type="pres">
      <dgm:prSet presAssocID="{FBB892A8-8A9E-44C1-9F6B-86B836E0930D}" presName="rect2" presStyleLbl="alignAcc1" presStyleIdx="1" presStyleCnt="3"/>
      <dgm:spPr/>
      <dgm:t>
        <a:bodyPr/>
        <a:lstStyle/>
        <a:p>
          <a:endParaRPr lang="fr-FR"/>
        </a:p>
      </dgm:t>
    </dgm:pt>
    <dgm:pt modelId="{1F9711E9-3500-48AE-A4CC-DCE560432C7C}" type="pres">
      <dgm:prSet presAssocID="{6B9784F9-030A-49ED-8463-32A8ABDE6B80}" presName="vertSpace3" presStyleLbl="node1" presStyleIdx="1" presStyleCnt="3"/>
      <dgm:spPr/>
    </dgm:pt>
    <dgm:pt modelId="{D65911E1-7E57-4F6B-A6BB-4A0AA453C356}" type="pres">
      <dgm:prSet presAssocID="{6B9784F9-030A-49ED-8463-32A8ABDE6B80}" presName="circle3" presStyleLbl="node1" presStyleIdx="2" presStyleCnt="3"/>
      <dgm:spPr/>
    </dgm:pt>
    <dgm:pt modelId="{2E1D5BA9-2EBF-4C23-8E2F-0D6F66E9B920}" type="pres">
      <dgm:prSet presAssocID="{6B9784F9-030A-49ED-8463-32A8ABDE6B80}" presName="rect3" presStyleLbl="alignAcc1" presStyleIdx="2" presStyleCnt="3" custScaleX="100000" custLinFactNeighborX="-175" custLinFactNeighborY="1947"/>
      <dgm:spPr/>
      <dgm:t>
        <a:bodyPr/>
        <a:lstStyle/>
        <a:p>
          <a:endParaRPr lang="fr-FR"/>
        </a:p>
      </dgm:t>
    </dgm:pt>
    <dgm:pt modelId="{2A468768-57F3-49E6-AB8F-8CC54224DA5C}" type="pres">
      <dgm:prSet presAssocID="{5B0F8DB9-005E-4E1A-AF6B-268CA97E2C1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7A1E91-5AB0-4B19-BD66-5BA9DA6EDD83}" type="pres">
      <dgm:prSet presAssocID="{5B0F8DB9-005E-4E1A-AF6B-268CA97E2C11}" presName="rect1ChTx" presStyleLbl="alignAcc1" presStyleIdx="2" presStyleCnt="3" custScaleX="178349" custLinFactNeighborX="-34955" custLinFactNeighborY="3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008C6D-AA21-46D4-9FF6-F1CA70E28D66}" type="pres">
      <dgm:prSet presAssocID="{FBB892A8-8A9E-44C1-9F6B-86B836E0930D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3CC688-0DD8-4C63-9023-12C6CB19C002}" type="pres">
      <dgm:prSet presAssocID="{FBB892A8-8A9E-44C1-9F6B-86B836E0930D}" presName="rect2ChTx" presStyleLbl="alignAcc1" presStyleIdx="2" presStyleCnt="3" custScaleX="178370" custLinFactNeighborX="-35983" custLinFactNeighborY="194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334343-D524-4130-AC26-46E708A6219C}" type="pres">
      <dgm:prSet presAssocID="{6B9784F9-030A-49ED-8463-32A8ABDE6B80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D03E97-CF7C-4E43-8D89-52D0DF69BA25}" type="pres">
      <dgm:prSet presAssocID="{6B9784F9-030A-49ED-8463-32A8ABDE6B80}" presName="rect3ChTx" presStyleLbl="alignAcc1" presStyleIdx="2" presStyleCnt="3" custScaleX="182625" custLinFactNeighborX="-34299" custLinFactNeighborY="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7B86BDC-828E-4E59-BE59-25FE4ACB6F20}" srcId="{6B9784F9-030A-49ED-8463-32A8ABDE6B80}" destId="{60074ABF-668D-4397-9974-A5AE664D8D76}" srcOrd="0" destOrd="0" parTransId="{76CEA889-8A52-4C0C-A5E3-A80CB82E0C1B}" sibTransId="{9654BC18-4E48-441A-96CA-8F41E4D0A85C}"/>
    <dgm:cxn modelId="{A20EE0B8-8652-4F33-A761-7991D43E27A9}" srcId="{5B0F8DB9-005E-4E1A-AF6B-268CA97E2C11}" destId="{EB0C6E68-5111-4ACA-B3E4-DEA8F25762E2}" srcOrd="0" destOrd="0" parTransId="{7890D55D-B870-4E8D-B6D1-605224D8ECA8}" sibTransId="{AE738E1B-9A54-4982-A814-7BF8654E606E}"/>
    <dgm:cxn modelId="{76966C32-1DBE-479C-9567-38B553A727FA}" type="presOf" srcId="{EB0C6E68-5111-4ACA-B3E4-DEA8F25762E2}" destId="{787A1E91-5AB0-4B19-BD66-5BA9DA6EDD83}" srcOrd="0" destOrd="0" presId="urn:microsoft.com/office/officeart/2005/8/layout/target3"/>
    <dgm:cxn modelId="{872EDCE2-48D2-4C9A-A3FC-EB0AB9FED36D}" srcId="{FBB892A8-8A9E-44C1-9F6B-86B836E0930D}" destId="{7F9CB18C-C8D4-4AEC-94CC-DA69C29D948E}" srcOrd="2" destOrd="0" parTransId="{DBFB0BB4-FE7D-46C7-9BB9-F03567D370D9}" sibTransId="{FDDAE888-72AC-442C-B710-B60AF0B38C1A}"/>
    <dgm:cxn modelId="{647AA861-177E-4E71-B34D-315955397075}" srcId="{4229CAC2-A3B9-4609-9263-6791CD0BAE4E}" destId="{FBB892A8-8A9E-44C1-9F6B-86B836E0930D}" srcOrd="1" destOrd="0" parTransId="{BE7FC017-9E19-49D7-B314-BB9053E2BB83}" sibTransId="{B9CBA19C-BA63-4453-A145-D341489E627B}"/>
    <dgm:cxn modelId="{83E99BDC-E67D-4F24-B0DF-F42914B3594D}" type="presOf" srcId="{4229CAC2-A3B9-4609-9263-6791CD0BAE4E}" destId="{E96CE93E-4D85-415E-8E05-77C0D3DD6193}" srcOrd="0" destOrd="0" presId="urn:microsoft.com/office/officeart/2005/8/layout/target3"/>
    <dgm:cxn modelId="{6FE3FB6A-19F9-4E93-90A4-CF87CA647E74}" type="presOf" srcId="{FBB892A8-8A9E-44C1-9F6B-86B836E0930D}" destId="{8E008C6D-AA21-46D4-9FF6-F1CA70E28D66}" srcOrd="1" destOrd="0" presId="urn:microsoft.com/office/officeart/2005/8/layout/target3"/>
    <dgm:cxn modelId="{6F605351-BF1E-46FC-96A6-ECCECF06F4B0}" type="presOf" srcId="{6B9784F9-030A-49ED-8463-32A8ABDE6B80}" destId="{2E1D5BA9-2EBF-4C23-8E2F-0D6F66E9B920}" srcOrd="0" destOrd="0" presId="urn:microsoft.com/office/officeart/2005/8/layout/target3"/>
    <dgm:cxn modelId="{652B0030-99A4-412B-85FD-C60A3641F455}" srcId="{5B0F8DB9-005E-4E1A-AF6B-268CA97E2C11}" destId="{1B9D7F7B-60A5-44F2-BDBA-94F827AC9B0D}" srcOrd="1" destOrd="0" parTransId="{BE4EF868-DC50-4F45-924B-3A2487067E24}" sibTransId="{F7EBA72B-C06E-4F20-882A-2E9C746D6300}"/>
    <dgm:cxn modelId="{F0E7E430-3BCC-4FD0-9C23-C898724C1E21}" type="presOf" srcId="{60074ABF-668D-4397-9974-A5AE664D8D76}" destId="{30D03E97-CF7C-4E43-8D89-52D0DF69BA25}" srcOrd="0" destOrd="0" presId="urn:microsoft.com/office/officeart/2005/8/layout/target3"/>
    <dgm:cxn modelId="{51D745C9-FD24-4165-94D0-39450F3D1EC3}" srcId="{FBB892A8-8A9E-44C1-9F6B-86B836E0930D}" destId="{50955ACB-0BB3-46AA-93ED-2E6F4D463A08}" srcOrd="0" destOrd="0" parTransId="{3C0A3ACC-BE4C-4B6C-8D4E-9D74752375A8}" sibTransId="{0C8CA538-2A69-417A-B206-11A75B3E0D3E}"/>
    <dgm:cxn modelId="{B4BEEE8E-9793-4399-BF8B-05AEE315ECF2}" srcId="{4229CAC2-A3B9-4609-9263-6791CD0BAE4E}" destId="{5B0F8DB9-005E-4E1A-AF6B-268CA97E2C11}" srcOrd="0" destOrd="0" parTransId="{E7BF1467-FB22-4EEE-8B87-E3B90176E64E}" sibTransId="{B40C132E-B716-4DA5-9DA0-2682FAFF2BDA}"/>
    <dgm:cxn modelId="{9519895F-4AA6-450E-83B2-3E0E736104BE}" srcId="{4229CAC2-A3B9-4609-9263-6791CD0BAE4E}" destId="{6B9784F9-030A-49ED-8463-32A8ABDE6B80}" srcOrd="2" destOrd="0" parTransId="{D4436829-FFF2-4DA7-A144-420CFA248FB0}" sibTransId="{BE2037C1-E4B9-4C46-A269-8A9A6B9E179E}"/>
    <dgm:cxn modelId="{DE7E0232-4577-417A-9BB7-F9488A71CBB8}" type="presOf" srcId="{5B0F8DB9-005E-4E1A-AF6B-268CA97E2C11}" destId="{2A468768-57F3-49E6-AB8F-8CC54224DA5C}" srcOrd="1" destOrd="0" presId="urn:microsoft.com/office/officeart/2005/8/layout/target3"/>
    <dgm:cxn modelId="{506B8241-27FF-4D30-977D-DBD8EBB345C1}" type="presOf" srcId="{6B9784F9-030A-49ED-8463-32A8ABDE6B80}" destId="{CC334343-D524-4130-AC26-46E708A6219C}" srcOrd="1" destOrd="0" presId="urn:microsoft.com/office/officeart/2005/8/layout/target3"/>
    <dgm:cxn modelId="{12C8FB56-B849-4618-B8BF-408C6468FFCC}" type="presOf" srcId="{7F9CB18C-C8D4-4AEC-94CC-DA69C29D948E}" destId="{793CC688-0DD8-4C63-9023-12C6CB19C002}" srcOrd="0" destOrd="2" presId="urn:microsoft.com/office/officeart/2005/8/layout/target3"/>
    <dgm:cxn modelId="{C6D8FFB4-8487-4EC3-90C6-812F9B0A74C2}" type="presOf" srcId="{5B0F8DB9-005E-4E1A-AF6B-268CA97E2C11}" destId="{58BF149E-16B7-44E8-B78E-4FF0ED68AF74}" srcOrd="0" destOrd="0" presId="urn:microsoft.com/office/officeart/2005/8/layout/target3"/>
    <dgm:cxn modelId="{177780A5-C19C-4AA1-B67C-B211F98C9F1A}" type="presOf" srcId="{1FFA53BC-A50C-4633-86F1-7C0F847E538C}" destId="{30D03E97-CF7C-4E43-8D89-52D0DF69BA25}" srcOrd="0" destOrd="1" presId="urn:microsoft.com/office/officeart/2005/8/layout/target3"/>
    <dgm:cxn modelId="{575ECBC9-6918-453F-9DBD-487B0708FEDA}" type="presOf" srcId="{50955ACB-0BB3-46AA-93ED-2E6F4D463A08}" destId="{793CC688-0DD8-4C63-9023-12C6CB19C002}" srcOrd="0" destOrd="0" presId="urn:microsoft.com/office/officeart/2005/8/layout/target3"/>
    <dgm:cxn modelId="{55243677-AE7C-4ACA-9573-522AD7C15F80}" type="presOf" srcId="{DAC299BF-25D3-4102-9A28-B74E438A28D5}" destId="{793CC688-0DD8-4C63-9023-12C6CB19C002}" srcOrd="0" destOrd="1" presId="urn:microsoft.com/office/officeart/2005/8/layout/target3"/>
    <dgm:cxn modelId="{2BDC2C66-0810-40A8-9E68-E7B6F61F9511}" srcId="{FBB892A8-8A9E-44C1-9F6B-86B836E0930D}" destId="{DAC299BF-25D3-4102-9A28-B74E438A28D5}" srcOrd="1" destOrd="0" parTransId="{C9B5D9A6-7133-4CFD-9BC5-F36E7B43EE67}" sibTransId="{8D5D1D14-FF30-436F-9D69-D0C0720ECB42}"/>
    <dgm:cxn modelId="{25836C99-D29B-4B8D-ABE9-323D5874405E}" type="presOf" srcId="{FBB892A8-8A9E-44C1-9F6B-86B836E0930D}" destId="{DB3182A6-39E8-4943-ACF5-DE466ECCECA8}" srcOrd="0" destOrd="0" presId="urn:microsoft.com/office/officeart/2005/8/layout/target3"/>
    <dgm:cxn modelId="{C17B652D-C932-4EEB-94A8-89C8BF247A3F}" srcId="{6B9784F9-030A-49ED-8463-32A8ABDE6B80}" destId="{1FFA53BC-A50C-4633-86F1-7C0F847E538C}" srcOrd="1" destOrd="0" parTransId="{26C52C40-F495-4D44-9D31-997EE8359F27}" sibTransId="{EDD2BDF8-4C83-4698-A3ED-E35516643D9F}"/>
    <dgm:cxn modelId="{CF3D3B98-5BC5-4B01-A254-176A4B3149E4}" type="presOf" srcId="{1B9D7F7B-60A5-44F2-BDBA-94F827AC9B0D}" destId="{787A1E91-5AB0-4B19-BD66-5BA9DA6EDD83}" srcOrd="0" destOrd="1" presId="urn:microsoft.com/office/officeart/2005/8/layout/target3"/>
    <dgm:cxn modelId="{3D3DE74B-4B32-4065-AF72-C579270ADB20}" type="presParOf" srcId="{E96CE93E-4D85-415E-8E05-77C0D3DD6193}" destId="{C4F394A3-E17C-4E94-91AA-FB4E9AF6E2BE}" srcOrd="0" destOrd="0" presId="urn:microsoft.com/office/officeart/2005/8/layout/target3"/>
    <dgm:cxn modelId="{AB5A9428-DC69-44DB-8568-7FE2D7698A68}" type="presParOf" srcId="{E96CE93E-4D85-415E-8E05-77C0D3DD6193}" destId="{0409857C-5827-4221-9B7F-A63A3AF92F72}" srcOrd="1" destOrd="0" presId="urn:microsoft.com/office/officeart/2005/8/layout/target3"/>
    <dgm:cxn modelId="{FAEE02C9-62BF-41C9-9ADA-FEE66C577AD5}" type="presParOf" srcId="{E96CE93E-4D85-415E-8E05-77C0D3DD6193}" destId="{58BF149E-16B7-44E8-B78E-4FF0ED68AF74}" srcOrd="2" destOrd="0" presId="urn:microsoft.com/office/officeart/2005/8/layout/target3"/>
    <dgm:cxn modelId="{AEB54D7F-3EE0-4A10-9C08-DC19E2BC08D2}" type="presParOf" srcId="{E96CE93E-4D85-415E-8E05-77C0D3DD6193}" destId="{429EE9B7-95F2-431C-8E79-A45BA60BFF75}" srcOrd="3" destOrd="0" presId="urn:microsoft.com/office/officeart/2005/8/layout/target3"/>
    <dgm:cxn modelId="{680E5E8B-0573-4E3C-A52B-AF43CDD03D50}" type="presParOf" srcId="{E96CE93E-4D85-415E-8E05-77C0D3DD6193}" destId="{64650DA6-E571-4E4A-B63C-17290F45BBA9}" srcOrd="4" destOrd="0" presId="urn:microsoft.com/office/officeart/2005/8/layout/target3"/>
    <dgm:cxn modelId="{50BB6EFD-EB46-4C72-A023-8A0CA5FAAAEA}" type="presParOf" srcId="{E96CE93E-4D85-415E-8E05-77C0D3DD6193}" destId="{DB3182A6-39E8-4943-ACF5-DE466ECCECA8}" srcOrd="5" destOrd="0" presId="urn:microsoft.com/office/officeart/2005/8/layout/target3"/>
    <dgm:cxn modelId="{70761792-DCDE-4827-A5E6-52C390B97BA8}" type="presParOf" srcId="{E96CE93E-4D85-415E-8E05-77C0D3DD6193}" destId="{1F9711E9-3500-48AE-A4CC-DCE560432C7C}" srcOrd="6" destOrd="0" presId="urn:microsoft.com/office/officeart/2005/8/layout/target3"/>
    <dgm:cxn modelId="{DE8A3ED2-5DEA-4B08-9385-AC55AF1CC95C}" type="presParOf" srcId="{E96CE93E-4D85-415E-8E05-77C0D3DD6193}" destId="{D65911E1-7E57-4F6B-A6BB-4A0AA453C356}" srcOrd="7" destOrd="0" presId="urn:microsoft.com/office/officeart/2005/8/layout/target3"/>
    <dgm:cxn modelId="{E87CAC69-AAD2-45AE-8E08-6DA0B8FA4BBC}" type="presParOf" srcId="{E96CE93E-4D85-415E-8E05-77C0D3DD6193}" destId="{2E1D5BA9-2EBF-4C23-8E2F-0D6F66E9B920}" srcOrd="8" destOrd="0" presId="urn:microsoft.com/office/officeart/2005/8/layout/target3"/>
    <dgm:cxn modelId="{CDA7F178-448C-4BD7-AE78-10B1C26BF373}" type="presParOf" srcId="{E96CE93E-4D85-415E-8E05-77C0D3DD6193}" destId="{2A468768-57F3-49E6-AB8F-8CC54224DA5C}" srcOrd="9" destOrd="0" presId="urn:microsoft.com/office/officeart/2005/8/layout/target3"/>
    <dgm:cxn modelId="{EA9ABE96-1F9E-46E7-87F7-327D185C86E2}" type="presParOf" srcId="{E96CE93E-4D85-415E-8E05-77C0D3DD6193}" destId="{787A1E91-5AB0-4B19-BD66-5BA9DA6EDD83}" srcOrd="10" destOrd="0" presId="urn:microsoft.com/office/officeart/2005/8/layout/target3"/>
    <dgm:cxn modelId="{ABBFB556-9370-433B-AE78-B118637DD1B7}" type="presParOf" srcId="{E96CE93E-4D85-415E-8E05-77C0D3DD6193}" destId="{8E008C6D-AA21-46D4-9FF6-F1CA70E28D66}" srcOrd="11" destOrd="0" presId="urn:microsoft.com/office/officeart/2005/8/layout/target3"/>
    <dgm:cxn modelId="{F8DA578E-1F45-4E55-A1A3-0E03D5FEB55A}" type="presParOf" srcId="{E96CE93E-4D85-415E-8E05-77C0D3DD6193}" destId="{793CC688-0DD8-4C63-9023-12C6CB19C002}" srcOrd="12" destOrd="0" presId="urn:microsoft.com/office/officeart/2005/8/layout/target3"/>
    <dgm:cxn modelId="{41838CEC-A3BB-4328-B1D7-D0A306EA6674}" type="presParOf" srcId="{E96CE93E-4D85-415E-8E05-77C0D3DD6193}" destId="{CC334343-D524-4130-AC26-46E708A6219C}" srcOrd="13" destOrd="0" presId="urn:microsoft.com/office/officeart/2005/8/layout/target3"/>
    <dgm:cxn modelId="{E5E8F41B-5A11-4A23-8850-06D6EE0A16AE}" type="presParOf" srcId="{E96CE93E-4D85-415E-8E05-77C0D3DD6193}" destId="{30D03E97-CF7C-4E43-8D89-52D0DF69BA25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2080DA-00C4-46FB-B9CD-0FAE9306435E}" type="doc">
      <dgm:prSet loTypeId="urn:microsoft.com/office/officeart/2005/8/layout/chevron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7CCB5436-26DA-4902-ACC2-58B9EE48BAC8}">
      <dgm:prSet phldrT="[Texte]"/>
      <dgm:spPr/>
      <dgm:t>
        <a:bodyPr/>
        <a:lstStyle/>
        <a:p>
          <a:r>
            <a:rPr lang="fr-FR" dirty="0" smtClean="0"/>
            <a:t>Phases 1 et 2</a:t>
          </a:r>
          <a:endParaRPr lang="fr-FR" dirty="0"/>
        </a:p>
      </dgm:t>
    </dgm:pt>
    <dgm:pt modelId="{1F1C1C84-7844-4DB7-8F8E-D1ABC047AE72}" type="parTrans" cxnId="{46B766EA-F492-4A6A-9B5F-B6794A19ADF4}">
      <dgm:prSet/>
      <dgm:spPr/>
      <dgm:t>
        <a:bodyPr/>
        <a:lstStyle/>
        <a:p>
          <a:endParaRPr lang="fr-FR"/>
        </a:p>
      </dgm:t>
    </dgm:pt>
    <dgm:pt modelId="{E1D6F014-F787-4C12-A542-1BC11464B401}" type="sibTrans" cxnId="{46B766EA-F492-4A6A-9B5F-B6794A19ADF4}">
      <dgm:prSet/>
      <dgm:spPr/>
      <dgm:t>
        <a:bodyPr/>
        <a:lstStyle/>
        <a:p>
          <a:endParaRPr lang="fr-FR"/>
        </a:p>
      </dgm:t>
    </dgm:pt>
    <dgm:pt modelId="{5FFE830D-3F60-4D2A-8306-167FFA73146B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400" dirty="0" smtClean="0"/>
            <a:t>Dispositif de levée de doute (classement des cas possibles en exclus ou confirmés) </a:t>
          </a:r>
          <a:endParaRPr lang="fr-FR" sz="1400" dirty="0"/>
        </a:p>
      </dgm:t>
    </dgm:pt>
    <dgm:pt modelId="{597FA283-3BEF-4C58-90A2-64B433ECB941}" type="parTrans" cxnId="{9ECDC1B8-1320-4131-8BEB-FF6C7EC8D78B}">
      <dgm:prSet/>
      <dgm:spPr/>
      <dgm:t>
        <a:bodyPr/>
        <a:lstStyle/>
        <a:p>
          <a:endParaRPr lang="fr-FR"/>
        </a:p>
      </dgm:t>
    </dgm:pt>
    <dgm:pt modelId="{57C69718-8F8A-4130-8927-030B533F1A51}" type="sibTrans" cxnId="{9ECDC1B8-1320-4131-8BEB-FF6C7EC8D78B}">
      <dgm:prSet/>
      <dgm:spPr/>
      <dgm:t>
        <a:bodyPr/>
        <a:lstStyle/>
        <a:p>
          <a:endParaRPr lang="fr-FR"/>
        </a:p>
      </dgm:t>
    </dgm:pt>
    <dgm:pt modelId="{E4B30FFC-BF84-4A6D-A436-69F55CC901D5}">
      <dgm:prSet phldrT="[Texte]"/>
      <dgm:spPr/>
      <dgm:t>
        <a:bodyPr/>
        <a:lstStyle/>
        <a:p>
          <a:r>
            <a:rPr lang="fr-FR" dirty="0" smtClean="0"/>
            <a:t>Phase 3 (passage du virus en communauté) </a:t>
          </a:r>
          <a:endParaRPr lang="fr-FR" dirty="0"/>
        </a:p>
      </dgm:t>
    </dgm:pt>
    <dgm:pt modelId="{0201C06D-CF04-47DC-8AFC-0EEC8DB4FB43}" type="parTrans" cxnId="{5CFDC633-4A31-4028-80AB-FA059B25F8E7}">
      <dgm:prSet/>
      <dgm:spPr/>
      <dgm:t>
        <a:bodyPr/>
        <a:lstStyle/>
        <a:p>
          <a:endParaRPr lang="fr-FR"/>
        </a:p>
      </dgm:t>
    </dgm:pt>
    <dgm:pt modelId="{2BEE6FAA-5E01-4E85-A63F-574D71DDB6E4}" type="sibTrans" cxnId="{5CFDC633-4A31-4028-80AB-FA059B25F8E7}">
      <dgm:prSet/>
      <dgm:spPr/>
      <dgm:t>
        <a:bodyPr/>
        <a:lstStyle/>
        <a:p>
          <a:endParaRPr lang="fr-FR"/>
        </a:p>
      </dgm:t>
    </dgm:pt>
    <dgm:pt modelId="{6A6DBB7D-6B8B-4353-98D4-A02F108382A8}">
      <dgm:prSet phldrT="[Texte]"/>
      <dgm:spPr/>
      <dgm:t>
        <a:bodyPr/>
        <a:lstStyle/>
        <a:p>
          <a:pPr>
            <a:spcAft>
              <a:spcPts val="600"/>
            </a:spcAft>
          </a:pPr>
          <a:r>
            <a:rPr lang="fr-FR" dirty="0" smtClean="0"/>
            <a:t>Arrêt des hospitalisations systématiques et du contact </a:t>
          </a:r>
          <a:r>
            <a:rPr lang="fr-FR" dirty="0" err="1" smtClean="0"/>
            <a:t>tracing</a:t>
          </a:r>
          <a:endParaRPr lang="fr-FR" dirty="0"/>
        </a:p>
      </dgm:t>
    </dgm:pt>
    <dgm:pt modelId="{0C2EB107-2FBA-4AF4-81CC-19F931B00155}" type="parTrans" cxnId="{BB1092D8-0ADB-43E7-BFF5-ADDF5191DA65}">
      <dgm:prSet/>
      <dgm:spPr/>
      <dgm:t>
        <a:bodyPr/>
        <a:lstStyle/>
        <a:p>
          <a:endParaRPr lang="fr-FR"/>
        </a:p>
      </dgm:t>
    </dgm:pt>
    <dgm:pt modelId="{B12B4D23-5799-4F84-B3E6-AA6FE8657615}" type="sibTrans" cxnId="{BB1092D8-0ADB-43E7-BFF5-ADDF5191DA65}">
      <dgm:prSet/>
      <dgm:spPr/>
      <dgm:t>
        <a:bodyPr/>
        <a:lstStyle/>
        <a:p>
          <a:endParaRPr lang="fr-FR"/>
        </a:p>
      </dgm:t>
    </dgm:pt>
    <dgm:pt modelId="{2FC3D487-56A2-4E3D-9E29-021A54D4392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400" dirty="0" smtClean="0"/>
            <a:t>Hospitalisation des cas confirmés au sein des sites dédiés adultes et pédiatriques de l’ESR (Etablissement de Santé de Référence = AP-HP), puis des établissements de 2</a:t>
          </a:r>
          <a:r>
            <a:rPr lang="fr-FR" sz="1400" baseline="30000" dirty="0" smtClean="0"/>
            <a:t>ème</a:t>
          </a:r>
          <a:r>
            <a:rPr lang="fr-FR" sz="1400" dirty="0" smtClean="0"/>
            <a:t> ligne (Siège SAMU), pas de prise en charge des cas en ambulatoire sauf dérogation.</a:t>
          </a:r>
          <a:endParaRPr lang="fr-FR" sz="1400" dirty="0"/>
        </a:p>
      </dgm:t>
    </dgm:pt>
    <dgm:pt modelId="{05EACD53-F3BC-436F-ACB1-2BE077C287BB}" type="parTrans" cxnId="{C5E0F2DC-28A2-43FC-B183-F86CB749C4BE}">
      <dgm:prSet/>
      <dgm:spPr/>
      <dgm:t>
        <a:bodyPr/>
        <a:lstStyle/>
        <a:p>
          <a:endParaRPr lang="fr-FR"/>
        </a:p>
      </dgm:t>
    </dgm:pt>
    <dgm:pt modelId="{6D0049FC-479E-4034-A104-0D08FE9EC598}" type="sibTrans" cxnId="{C5E0F2DC-28A2-43FC-B183-F86CB749C4BE}">
      <dgm:prSet/>
      <dgm:spPr/>
      <dgm:t>
        <a:bodyPr/>
        <a:lstStyle/>
        <a:p>
          <a:endParaRPr lang="fr-FR"/>
        </a:p>
      </dgm:t>
    </dgm:pt>
    <dgm:pt modelId="{706C25FE-0FEA-4755-8607-BD31A6EB0A96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400" dirty="0" smtClean="0"/>
            <a:t>Contact </a:t>
          </a:r>
          <a:r>
            <a:rPr lang="fr-FR" sz="1400" dirty="0" err="1" smtClean="0"/>
            <a:t>tracing</a:t>
          </a:r>
          <a:r>
            <a:rPr lang="fr-FR" sz="1400" dirty="0" smtClean="0"/>
            <a:t> autour des cas confirmés</a:t>
          </a:r>
        </a:p>
      </dgm:t>
    </dgm:pt>
    <dgm:pt modelId="{F0656AD0-9F0A-4B89-BAEA-EDCEBA47A1C2}" type="parTrans" cxnId="{53E5CDBC-D3E5-49F1-AB3D-03679BAD4133}">
      <dgm:prSet/>
      <dgm:spPr/>
      <dgm:t>
        <a:bodyPr/>
        <a:lstStyle/>
        <a:p>
          <a:endParaRPr lang="fr-FR"/>
        </a:p>
      </dgm:t>
    </dgm:pt>
    <dgm:pt modelId="{4BDA9477-3C11-42DF-B15F-86D2BA44E428}" type="sibTrans" cxnId="{53E5CDBC-D3E5-49F1-AB3D-03679BAD4133}">
      <dgm:prSet/>
      <dgm:spPr/>
      <dgm:t>
        <a:bodyPr/>
        <a:lstStyle/>
        <a:p>
          <a:endParaRPr lang="fr-FR"/>
        </a:p>
      </dgm:t>
    </dgm:pt>
    <dgm:pt modelId="{42402764-0D3C-458F-B774-C7FC4FA8DE71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400" dirty="0" smtClean="0"/>
            <a:t>Mesures-barrière </a:t>
          </a:r>
        </a:p>
      </dgm:t>
    </dgm:pt>
    <dgm:pt modelId="{44CE8C6D-8D53-4FF9-883A-64EEDCF5F4E5}" type="parTrans" cxnId="{A84B450F-8BF8-4E5D-9524-6AC99E2A457C}">
      <dgm:prSet/>
      <dgm:spPr/>
      <dgm:t>
        <a:bodyPr/>
        <a:lstStyle/>
        <a:p>
          <a:endParaRPr lang="fr-FR"/>
        </a:p>
      </dgm:t>
    </dgm:pt>
    <dgm:pt modelId="{8B4333CB-BD95-4ABB-976A-3F9964D6B3A2}" type="sibTrans" cxnId="{A84B450F-8BF8-4E5D-9524-6AC99E2A457C}">
      <dgm:prSet/>
      <dgm:spPr/>
      <dgm:t>
        <a:bodyPr/>
        <a:lstStyle/>
        <a:p>
          <a:endParaRPr lang="fr-FR"/>
        </a:p>
      </dgm:t>
    </dgm:pt>
    <dgm:pt modelId="{18D1B68C-FFF2-4738-8B40-62CFF748BF75}">
      <dgm:prSet/>
      <dgm:spPr/>
      <dgm:t>
        <a:bodyPr/>
        <a:lstStyle/>
        <a:p>
          <a:pPr>
            <a:spcAft>
              <a:spcPts val="600"/>
            </a:spcAft>
          </a:pPr>
          <a:r>
            <a:rPr lang="fr-FR" dirty="0" smtClean="0"/>
            <a:t>Recentrage de l'hôpital sur la prise en charge des cas les plus lourds </a:t>
          </a:r>
        </a:p>
      </dgm:t>
    </dgm:pt>
    <dgm:pt modelId="{B2B518C0-82B7-4D3A-A60E-508ACFA530E0}" type="parTrans" cxnId="{7B206C59-458E-4EA4-9722-984F98F19C20}">
      <dgm:prSet/>
      <dgm:spPr/>
      <dgm:t>
        <a:bodyPr/>
        <a:lstStyle/>
        <a:p>
          <a:endParaRPr lang="fr-FR"/>
        </a:p>
      </dgm:t>
    </dgm:pt>
    <dgm:pt modelId="{A7DD3298-A5A9-4CBC-845C-292C8B4E0AC6}" type="sibTrans" cxnId="{7B206C59-458E-4EA4-9722-984F98F19C20}">
      <dgm:prSet/>
      <dgm:spPr/>
      <dgm:t>
        <a:bodyPr/>
        <a:lstStyle/>
        <a:p>
          <a:endParaRPr lang="fr-FR"/>
        </a:p>
      </dgm:t>
    </dgm:pt>
    <dgm:pt modelId="{65F49F22-BC01-41E5-AB6D-3B31C1F87A7E}">
      <dgm:prSet/>
      <dgm:spPr/>
      <dgm:t>
        <a:bodyPr/>
        <a:lstStyle/>
        <a:p>
          <a:pPr>
            <a:spcAft>
              <a:spcPts val="600"/>
            </a:spcAft>
          </a:pPr>
          <a:r>
            <a:rPr lang="fr-FR" dirty="0" smtClean="0"/>
            <a:t>Prise en charge des formes bénignes ou non compliquées par la médecine de ville </a:t>
          </a:r>
        </a:p>
      </dgm:t>
    </dgm:pt>
    <dgm:pt modelId="{053D376F-4907-45DD-AEA0-05FBB3B5D1AC}" type="parTrans" cxnId="{0A0A06D4-8AC6-4F42-98CF-404BA253EFD5}">
      <dgm:prSet/>
      <dgm:spPr/>
      <dgm:t>
        <a:bodyPr/>
        <a:lstStyle/>
        <a:p>
          <a:endParaRPr lang="fr-FR"/>
        </a:p>
      </dgm:t>
    </dgm:pt>
    <dgm:pt modelId="{921B7671-3EDC-41D7-B467-6A24F7B3B00B}" type="sibTrans" cxnId="{0A0A06D4-8AC6-4F42-98CF-404BA253EFD5}">
      <dgm:prSet/>
      <dgm:spPr/>
      <dgm:t>
        <a:bodyPr/>
        <a:lstStyle/>
        <a:p>
          <a:endParaRPr lang="fr-FR"/>
        </a:p>
      </dgm:t>
    </dgm:pt>
    <dgm:pt modelId="{C54F56F4-DE5B-4837-B0D0-5C1CFFB21A71}">
      <dgm:prSet/>
      <dgm:spPr/>
      <dgm:t>
        <a:bodyPr/>
        <a:lstStyle/>
        <a:p>
          <a:pPr>
            <a:spcAft>
              <a:spcPts val="600"/>
            </a:spcAft>
          </a:pPr>
          <a:r>
            <a:rPr lang="fr-FR" dirty="0" smtClean="0"/>
            <a:t>Mesures - barrière</a:t>
          </a:r>
          <a:endParaRPr lang="fr-FR" dirty="0"/>
        </a:p>
      </dgm:t>
    </dgm:pt>
    <dgm:pt modelId="{F7DEB290-8B2D-4BEB-9125-1CB124671E7C}" type="parTrans" cxnId="{23EB09C7-3C58-4237-AA36-77AAADDA402A}">
      <dgm:prSet/>
      <dgm:spPr/>
      <dgm:t>
        <a:bodyPr/>
        <a:lstStyle/>
        <a:p>
          <a:endParaRPr lang="fr-FR"/>
        </a:p>
      </dgm:t>
    </dgm:pt>
    <dgm:pt modelId="{662F60F6-F4FF-477D-AE31-7E9A5B7FBEDF}" type="sibTrans" cxnId="{23EB09C7-3C58-4237-AA36-77AAADDA402A}">
      <dgm:prSet/>
      <dgm:spPr/>
      <dgm:t>
        <a:bodyPr/>
        <a:lstStyle/>
        <a:p>
          <a:endParaRPr lang="fr-FR"/>
        </a:p>
      </dgm:t>
    </dgm:pt>
    <dgm:pt modelId="{4A352377-708B-46AE-8330-AA599EA86D7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400" dirty="0" smtClean="0"/>
            <a:t>Augmentation des capacités de prise en charge biologique (PCR) et priorisation si nécessaire </a:t>
          </a:r>
          <a:endParaRPr lang="fr-FR" sz="1400" dirty="0"/>
        </a:p>
      </dgm:t>
    </dgm:pt>
    <dgm:pt modelId="{CCACA9E4-2008-4CEB-A982-42EAEF5BB663}" type="parTrans" cxnId="{62F3E784-72B0-467F-A353-07A02B370620}">
      <dgm:prSet/>
      <dgm:spPr/>
      <dgm:t>
        <a:bodyPr/>
        <a:lstStyle/>
        <a:p>
          <a:endParaRPr lang="fr-FR"/>
        </a:p>
      </dgm:t>
    </dgm:pt>
    <dgm:pt modelId="{D8427667-4778-4921-A72A-A748E174FE48}" type="sibTrans" cxnId="{62F3E784-72B0-467F-A353-07A02B370620}">
      <dgm:prSet/>
      <dgm:spPr/>
      <dgm:t>
        <a:bodyPr/>
        <a:lstStyle/>
        <a:p>
          <a:endParaRPr lang="fr-FR"/>
        </a:p>
      </dgm:t>
    </dgm:pt>
    <dgm:pt modelId="{DF5F663D-072C-45BB-B9FA-EB952BB35730}" type="pres">
      <dgm:prSet presAssocID="{C72080DA-00C4-46FB-B9CD-0FAE930643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0EF166-03D6-413B-B655-8179ED01267F}" type="pres">
      <dgm:prSet presAssocID="{7CCB5436-26DA-4902-ACC2-58B9EE48BAC8}" presName="composite" presStyleCnt="0"/>
      <dgm:spPr/>
    </dgm:pt>
    <dgm:pt modelId="{642F20BF-EDDC-4464-9DEF-135FAE9D67A0}" type="pres">
      <dgm:prSet presAssocID="{7CCB5436-26DA-4902-ACC2-58B9EE48BAC8}" presName="parentText" presStyleLbl="alignNode1" presStyleIdx="0" presStyleCnt="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D52C1B-D520-4F59-9A9E-82EC2D3D31D0}" type="pres">
      <dgm:prSet presAssocID="{7CCB5436-26DA-4902-ACC2-58B9EE48BAC8}" presName="descendantText" presStyleLbl="alignAcc1" presStyleIdx="0" presStyleCnt="2" custScaleY="159691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42CA60-915F-4531-A504-191AE11837FA}" type="pres">
      <dgm:prSet presAssocID="{E1D6F014-F787-4C12-A542-1BC11464B401}" presName="sp" presStyleCnt="0"/>
      <dgm:spPr/>
    </dgm:pt>
    <dgm:pt modelId="{E69A6C89-5C5C-4EB8-9C14-918B9A9CCA25}" type="pres">
      <dgm:prSet presAssocID="{E4B30FFC-BF84-4A6D-A436-69F55CC901D5}" presName="composite" presStyleCnt="0"/>
      <dgm:spPr/>
    </dgm:pt>
    <dgm:pt modelId="{683D738B-74F9-4B1A-8EE5-F49D5323B42B}" type="pres">
      <dgm:prSet presAssocID="{E4B30FFC-BF84-4A6D-A436-69F55CC901D5}" presName="parentText" presStyleLbl="alignNode1" presStyleIdx="1" presStyleCnt="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B88C5C-9EB9-4EA2-8E40-E165B53A9B71}" type="pres">
      <dgm:prSet presAssocID="{E4B30FFC-BF84-4A6D-A436-69F55CC901D5}" presName="descendantText" presStyleLbl="alignAcc1" presStyleIdx="1" presStyleCnt="2" custScaleY="122322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14254CB-DBED-441F-B1A2-46A6CF313D9C}" type="presOf" srcId="{42402764-0D3C-458F-B774-C7FC4FA8DE71}" destId="{49D52C1B-D520-4F59-9A9E-82EC2D3D31D0}" srcOrd="0" destOrd="4" presId="urn:microsoft.com/office/officeart/2005/8/layout/chevron2"/>
    <dgm:cxn modelId="{488069BE-B9D8-4AF9-9DF2-514F0380E2E2}" type="presOf" srcId="{2FC3D487-56A2-4E3D-9E29-021A54D4392B}" destId="{49D52C1B-D520-4F59-9A9E-82EC2D3D31D0}" srcOrd="0" destOrd="1" presId="urn:microsoft.com/office/officeart/2005/8/layout/chevron2"/>
    <dgm:cxn modelId="{C5E0F2DC-28A2-43FC-B183-F86CB749C4BE}" srcId="{7CCB5436-26DA-4902-ACC2-58B9EE48BAC8}" destId="{2FC3D487-56A2-4E3D-9E29-021A54D4392B}" srcOrd="1" destOrd="0" parTransId="{05EACD53-F3BC-436F-ACB1-2BE077C287BB}" sibTransId="{6D0049FC-479E-4034-A104-0D08FE9EC598}"/>
    <dgm:cxn modelId="{9CBAE161-5996-4021-93D1-DC84C4CCF578}" type="presOf" srcId="{65F49F22-BC01-41E5-AB6D-3B31C1F87A7E}" destId="{3AB88C5C-9EB9-4EA2-8E40-E165B53A9B71}" srcOrd="0" destOrd="2" presId="urn:microsoft.com/office/officeart/2005/8/layout/chevron2"/>
    <dgm:cxn modelId="{91D26912-D131-433E-BC4D-0A74319045A2}" type="presOf" srcId="{C72080DA-00C4-46FB-B9CD-0FAE9306435E}" destId="{DF5F663D-072C-45BB-B9FA-EB952BB35730}" srcOrd="0" destOrd="0" presId="urn:microsoft.com/office/officeart/2005/8/layout/chevron2"/>
    <dgm:cxn modelId="{9E02AC8E-66B3-441C-838B-917AF7EB9CE3}" type="presOf" srcId="{706C25FE-0FEA-4755-8607-BD31A6EB0A96}" destId="{49D52C1B-D520-4F59-9A9E-82EC2D3D31D0}" srcOrd="0" destOrd="3" presId="urn:microsoft.com/office/officeart/2005/8/layout/chevron2"/>
    <dgm:cxn modelId="{C067B115-9E34-4FD8-89E9-24E76F349E9E}" type="presOf" srcId="{E4B30FFC-BF84-4A6D-A436-69F55CC901D5}" destId="{683D738B-74F9-4B1A-8EE5-F49D5323B42B}" srcOrd="0" destOrd="0" presId="urn:microsoft.com/office/officeart/2005/8/layout/chevron2"/>
    <dgm:cxn modelId="{7B206C59-458E-4EA4-9722-984F98F19C20}" srcId="{E4B30FFC-BF84-4A6D-A436-69F55CC901D5}" destId="{18D1B68C-FFF2-4738-8B40-62CFF748BF75}" srcOrd="1" destOrd="0" parTransId="{B2B518C0-82B7-4D3A-A60E-508ACFA530E0}" sibTransId="{A7DD3298-A5A9-4CBC-845C-292C8B4E0AC6}"/>
    <dgm:cxn modelId="{6AA87DB4-F0C5-4941-ABB3-2D3CA14E0750}" type="presOf" srcId="{6A6DBB7D-6B8B-4353-98D4-A02F108382A8}" destId="{3AB88C5C-9EB9-4EA2-8E40-E165B53A9B71}" srcOrd="0" destOrd="0" presId="urn:microsoft.com/office/officeart/2005/8/layout/chevron2"/>
    <dgm:cxn modelId="{805877EE-8C5A-4DAF-9090-A0AD6E02914D}" type="presOf" srcId="{18D1B68C-FFF2-4738-8B40-62CFF748BF75}" destId="{3AB88C5C-9EB9-4EA2-8E40-E165B53A9B71}" srcOrd="0" destOrd="1" presId="urn:microsoft.com/office/officeart/2005/8/layout/chevron2"/>
    <dgm:cxn modelId="{5CFDC633-4A31-4028-80AB-FA059B25F8E7}" srcId="{C72080DA-00C4-46FB-B9CD-0FAE9306435E}" destId="{E4B30FFC-BF84-4A6D-A436-69F55CC901D5}" srcOrd="1" destOrd="0" parTransId="{0201C06D-CF04-47DC-8AFC-0EEC8DB4FB43}" sibTransId="{2BEE6FAA-5E01-4E85-A63F-574D71DDB6E4}"/>
    <dgm:cxn modelId="{23EB09C7-3C58-4237-AA36-77AAADDA402A}" srcId="{E4B30FFC-BF84-4A6D-A436-69F55CC901D5}" destId="{C54F56F4-DE5B-4837-B0D0-5C1CFFB21A71}" srcOrd="3" destOrd="0" parTransId="{F7DEB290-8B2D-4BEB-9125-1CB124671E7C}" sibTransId="{662F60F6-F4FF-477D-AE31-7E9A5B7FBEDF}"/>
    <dgm:cxn modelId="{7179265D-BC20-42A8-8CCB-2DEF6534ED84}" type="presOf" srcId="{C54F56F4-DE5B-4837-B0D0-5C1CFFB21A71}" destId="{3AB88C5C-9EB9-4EA2-8E40-E165B53A9B71}" srcOrd="0" destOrd="3" presId="urn:microsoft.com/office/officeart/2005/8/layout/chevron2"/>
    <dgm:cxn modelId="{46B766EA-F492-4A6A-9B5F-B6794A19ADF4}" srcId="{C72080DA-00C4-46FB-B9CD-0FAE9306435E}" destId="{7CCB5436-26DA-4902-ACC2-58B9EE48BAC8}" srcOrd="0" destOrd="0" parTransId="{1F1C1C84-7844-4DB7-8F8E-D1ABC047AE72}" sibTransId="{E1D6F014-F787-4C12-A542-1BC11464B401}"/>
    <dgm:cxn modelId="{53E5CDBC-D3E5-49F1-AB3D-03679BAD4133}" srcId="{7CCB5436-26DA-4902-ACC2-58B9EE48BAC8}" destId="{706C25FE-0FEA-4755-8607-BD31A6EB0A96}" srcOrd="3" destOrd="0" parTransId="{F0656AD0-9F0A-4B89-BAEA-EDCEBA47A1C2}" sibTransId="{4BDA9477-3C11-42DF-B15F-86D2BA44E428}"/>
    <dgm:cxn modelId="{62F3E784-72B0-467F-A353-07A02B370620}" srcId="{7CCB5436-26DA-4902-ACC2-58B9EE48BAC8}" destId="{4A352377-708B-46AE-8330-AA599EA86D74}" srcOrd="2" destOrd="0" parTransId="{CCACA9E4-2008-4CEB-A982-42EAEF5BB663}" sibTransId="{D8427667-4778-4921-A72A-A748E174FE48}"/>
    <dgm:cxn modelId="{0A0A06D4-8AC6-4F42-98CF-404BA253EFD5}" srcId="{E4B30FFC-BF84-4A6D-A436-69F55CC901D5}" destId="{65F49F22-BC01-41E5-AB6D-3B31C1F87A7E}" srcOrd="2" destOrd="0" parTransId="{053D376F-4907-45DD-AEA0-05FBB3B5D1AC}" sibTransId="{921B7671-3EDC-41D7-B467-6A24F7B3B00B}"/>
    <dgm:cxn modelId="{3D77FBF5-7DF9-4364-B0D4-EB3B50F50EDA}" type="presOf" srcId="{4A352377-708B-46AE-8330-AA599EA86D74}" destId="{49D52C1B-D520-4F59-9A9E-82EC2D3D31D0}" srcOrd="0" destOrd="2" presId="urn:microsoft.com/office/officeart/2005/8/layout/chevron2"/>
    <dgm:cxn modelId="{6A8DFE09-C01F-48FC-9688-0369C1D63D8E}" type="presOf" srcId="{7CCB5436-26DA-4902-ACC2-58B9EE48BAC8}" destId="{642F20BF-EDDC-4464-9DEF-135FAE9D67A0}" srcOrd="0" destOrd="0" presId="urn:microsoft.com/office/officeart/2005/8/layout/chevron2"/>
    <dgm:cxn modelId="{3680F336-59BD-43AE-A4EC-31F14CFC222E}" type="presOf" srcId="{5FFE830D-3F60-4D2A-8306-167FFA73146B}" destId="{49D52C1B-D520-4F59-9A9E-82EC2D3D31D0}" srcOrd="0" destOrd="0" presId="urn:microsoft.com/office/officeart/2005/8/layout/chevron2"/>
    <dgm:cxn modelId="{A84B450F-8BF8-4E5D-9524-6AC99E2A457C}" srcId="{7CCB5436-26DA-4902-ACC2-58B9EE48BAC8}" destId="{42402764-0D3C-458F-B774-C7FC4FA8DE71}" srcOrd="4" destOrd="0" parTransId="{44CE8C6D-8D53-4FF9-883A-64EEDCF5F4E5}" sibTransId="{8B4333CB-BD95-4ABB-976A-3F9964D6B3A2}"/>
    <dgm:cxn modelId="{BB1092D8-0ADB-43E7-BFF5-ADDF5191DA65}" srcId="{E4B30FFC-BF84-4A6D-A436-69F55CC901D5}" destId="{6A6DBB7D-6B8B-4353-98D4-A02F108382A8}" srcOrd="0" destOrd="0" parTransId="{0C2EB107-2FBA-4AF4-81CC-19F931B00155}" sibTransId="{B12B4D23-5799-4F84-B3E6-AA6FE8657615}"/>
    <dgm:cxn modelId="{9ECDC1B8-1320-4131-8BEB-FF6C7EC8D78B}" srcId="{7CCB5436-26DA-4902-ACC2-58B9EE48BAC8}" destId="{5FFE830D-3F60-4D2A-8306-167FFA73146B}" srcOrd="0" destOrd="0" parTransId="{597FA283-3BEF-4C58-90A2-64B433ECB941}" sibTransId="{57C69718-8F8A-4130-8927-030B533F1A51}"/>
    <dgm:cxn modelId="{BC042F49-A1CE-4543-A6F0-8A23619D4F20}" type="presParOf" srcId="{DF5F663D-072C-45BB-B9FA-EB952BB35730}" destId="{260EF166-03D6-413B-B655-8179ED01267F}" srcOrd="0" destOrd="0" presId="urn:microsoft.com/office/officeart/2005/8/layout/chevron2"/>
    <dgm:cxn modelId="{43E0B200-287A-433F-A491-FEF1C0E0F805}" type="presParOf" srcId="{260EF166-03D6-413B-B655-8179ED01267F}" destId="{642F20BF-EDDC-4464-9DEF-135FAE9D67A0}" srcOrd="0" destOrd="0" presId="urn:microsoft.com/office/officeart/2005/8/layout/chevron2"/>
    <dgm:cxn modelId="{A383A0F3-C15E-4BC7-B877-5C4068F9E534}" type="presParOf" srcId="{260EF166-03D6-413B-B655-8179ED01267F}" destId="{49D52C1B-D520-4F59-9A9E-82EC2D3D31D0}" srcOrd="1" destOrd="0" presId="urn:microsoft.com/office/officeart/2005/8/layout/chevron2"/>
    <dgm:cxn modelId="{42E6B426-DE36-4718-9344-42D31974C4CE}" type="presParOf" srcId="{DF5F663D-072C-45BB-B9FA-EB952BB35730}" destId="{F442CA60-915F-4531-A504-191AE11837FA}" srcOrd="1" destOrd="0" presId="urn:microsoft.com/office/officeart/2005/8/layout/chevron2"/>
    <dgm:cxn modelId="{C84F3CDB-C28D-4409-8876-E6842C0FF8CD}" type="presParOf" srcId="{DF5F663D-072C-45BB-B9FA-EB952BB35730}" destId="{E69A6C89-5C5C-4EB8-9C14-918B9A9CCA25}" srcOrd="2" destOrd="0" presId="urn:microsoft.com/office/officeart/2005/8/layout/chevron2"/>
    <dgm:cxn modelId="{EB870381-DC7C-47F9-B96F-3734C8CE0D08}" type="presParOf" srcId="{E69A6C89-5C5C-4EB8-9C14-918B9A9CCA25}" destId="{683D738B-74F9-4B1A-8EE5-F49D5323B42B}" srcOrd="0" destOrd="0" presId="urn:microsoft.com/office/officeart/2005/8/layout/chevron2"/>
    <dgm:cxn modelId="{C9F2BB34-136A-42F9-BF5E-04EDA30D3556}" type="presParOf" srcId="{E69A6C89-5C5C-4EB8-9C14-918B9A9CCA25}" destId="{3AB88C5C-9EB9-4EA2-8E40-E165B53A9B71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394A3-E17C-4E94-91AA-FB4E9AF6E2BE}">
      <dsp:nvSpPr>
        <dsp:cNvPr id="0" name=""/>
        <dsp:cNvSpPr/>
      </dsp:nvSpPr>
      <dsp:spPr>
        <a:xfrm>
          <a:off x="-545144" y="0"/>
          <a:ext cx="3125023" cy="312502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F149E-16B7-44E8-B78E-4FF0ED68AF74}">
      <dsp:nvSpPr>
        <dsp:cNvPr id="0" name=""/>
        <dsp:cNvSpPr/>
      </dsp:nvSpPr>
      <dsp:spPr>
        <a:xfrm>
          <a:off x="1017367" y="0"/>
          <a:ext cx="5278248" cy="31250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Monde</a:t>
          </a:r>
          <a:endParaRPr lang="fr-FR" sz="1600" kern="1200" dirty="0"/>
        </a:p>
      </dsp:txBody>
      <dsp:txXfrm>
        <a:off x="1017367" y="0"/>
        <a:ext cx="2639124" cy="937508"/>
      </dsp:txXfrm>
    </dsp:sp>
    <dsp:sp modelId="{64650DA6-E571-4E4A-B63C-17290F45BBA9}">
      <dsp:nvSpPr>
        <dsp:cNvPr id="0" name=""/>
        <dsp:cNvSpPr/>
      </dsp:nvSpPr>
      <dsp:spPr>
        <a:xfrm>
          <a:off x="1735" y="937508"/>
          <a:ext cx="2031262" cy="20312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182A6-39E8-4943-ACF5-DE466ECCECA8}">
      <dsp:nvSpPr>
        <dsp:cNvPr id="0" name=""/>
        <dsp:cNvSpPr/>
      </dsp:nvSpPr>
      <dsp:spPr>
        <a:xfrm>
          <a:off x="1017367" y="937508"/>
          <a:ext cx="5278248" cy="2031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-10090"/>
              <a:lumOff val="296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France</a:t>
          </a:r>
          <a:endParaRPr lang="fr-FR" sz="1600" kern="1200" dirty="0"/>
        </a:p>
      </dsp:txBody>
      <dsp:txXfrm>
        <a:off x="1017367" y="937508"/>
        <a:ext cx="2639124" cy="937505"/>
      </dsp:txXfrm>
    </dsp:sp>
    <dsp:sp modelId="{D65911E1-7E57-4F6B-A6BB-4A0AA453C356}">
      <dsp:nvSpPr>
        <dsp:cNvPr id="0" name=""/>
        <dsp:cNvSpPr/>
      </dsp:nvSpPr>
      <dsp:spPr>
        <a:xfrm>
          <a:off x="548614" y="1875014"/>
          <a:ext cx="937505" cy="93750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D5BA9-2EBF-4C23-8E2F-0D6F66E9B920}">
      <dsp:nvSpPr>
        <dsp:cNvPr id="0" name=""/>
        <dsp:cNvSpPr/>
      </dsp:nvSpPr>
      <dsp:spPr>
        <a:xfrm>
          <a:off x="1008130" y="1893267"/>
          <a:ext cx="5278248" cy="9375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-10090"/>
              <a:lumOff val="296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IDF</a:t>
          </a:r>
          <a:endParaRPr lang="fr-FR" sz="1600" kern="1200" dirty="0"/>
        </a:p>
      </dsp:txBody>
      <dsp:txXfrm>
        <a:off x="1008130" y="1893267"/>
        <a:ext cx="2639124" cy="937505"/>
      </dsp:txXfrm>
    </dsp:sp>
    <dsp:sp modelId="{787A1E91-5AB0-4B19-BD66-5BA9DA6EDD83}">
      <dsp:nvSpPr>
        <dsp:cNvPr id="0" name=""/>
        <dsp:cNvSpPr/>
      </dsp:nvSpPr>
      <dsp:spPr>
        <a:xfrm>
          <a:off x="1700122" y="28678"/>
          <a:ext cx="4706851" cy="9375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89 068 </a:t>
          </a:r>
          <a:r>
            <a:rPr lang="fr-FR" sz="1200" kern="1200" dirty="0" smtClean="0"/>
            <a:t>cas, </a:t>
          </a:r>
          <a:r>
            <a:rPr lang="fr-FR" sz="1200" kern="1200" dirty="0" smtClean="0"/>
            <a:t>3 046 décès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L’OMS a déclaré une USPPI le 30/01/2020 </a:t>
          </a:r>
          <a:r>
            <a:rPr lang="fr-FR" sz="1100" kern="1200" dirty="0" smtClean="0"/>
            <a:t>(urgence de santé publique de portée internationale)</a:t>
          </a:r>
          <a:endParaRPr lang="fr-FR" sz="1100" kern="1200" dirty="0"/>
        </a:p>
      </dsp:txBody>
      <dsp:txXfrm>
        <a:off x="1700122" y="28678"/>
        <a:ext cx="4706851" cy="937508"/>
      </dsp:txXfrm>
    </dsp:sp>
    <dsp:sp modelId="{793CC688-0DD8-4C63-9023-12C6CB19C002}">
      <dsp:nvSpPr>
        <dsp:cNvPr id="0" name=""/>
        <dsp:cNvSpPr/>
      </dsp:nvSpPr>
      <dsp:spPr>
        <a:xfrm>
          <a:off x="1672714" y="955762"/>
          <a:ext cx="4707405" cy="9375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191 cas </a:t>
          </a:r>
          <a:r>
            <a:rPr lang="fr-FR" sz="1200" kern="1200" dirty="0" smtClean="0"/>
            <a:t>confirmés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3 </a:t>
          </a:r>
          <a:r>
            <a:rPr lang="fr-FR" sz="1200" kern="1200" dirty="0" smtClean="0"/>
            <a:t>décès (IDF, </a:t>
          </a:r>
          <a:r>
            <a:rPr lang="fr-FR" sz="1200" kern="1200" dirty="0" smtClean="0"/>
            <a:t>Oise, HDF)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Des zones de clusters (dont 9 communes de l’Oise)</a:t>
          </a:r>
          <a:endParaRPr lang="fr-FR" sz="1200" kern="1200" dirty="0"/>
        </a:p>
      </dsp:txBody>
      <dsp:txXfrm>
        <a:off x="1672714" y="955762"/>
        <a:ext cx="4707405" cy="937505"/>
      </dsp:txXfrm>
    </dsp:sp>
    <dsp:sp modelId="{30D03E97-CF7C-4E43-8D89-52D0DF69BA25}">
      <dsp:nvSpPr>
        <dsp:cNvPr id="0" name=""/>
        <dsp:cNvSpPr/>
      </dsp:nvSpPr>
      <dsp:spPr>
        <a:xfrm>
          <a:off x="1661010" y="1900889"/>
          <a:ext cx="4819700" cy="9375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44 cas confirmés en </a:t>
          </a:r>
          <a:r>
            <a:rPr lang="fr-FR" sz="1200" kern="1200" dirty="0" smtClean="0"/>
            <a:t>ID, dont 1 enfant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200" kern="1200" dirty="0" smtClean="0"/>
            <a:t>1 décès</a:t>
          </a:r>
          <a:endParaRPr lang="fr-FR" sz="1200" kern="1200" dirty="0"/>
        </a:p>
      </dsp:txBody>
      <dsp:txXfrm>
        <a:off x="1661010" y="1900889"/>
        <a:ext cx="4819700" cy="937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2F20BF-EDDC-4464-9DEF-135FAE9D67A0}">
      <dsp:nvSpPr>
        <dsp:cNvPr id="0" name=""/>
        <dsp:cNvSpPr/>
      </dsp:nvSpPr>
      <dsp:spPr>
        <a:xfrm rot="5400000">
          <a:off x="-306712" y="707701"/>
          <a:ext cx="2044747" cy="143132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Phases 1 et 2</a:t>
          </a:r>
          <a:endParaRPr lang="fr-FR" sz="1400" kern="1200" dirty="0"/>
        </a:p>
      </dsp:txBody>
      <dsp:txXfrm rot="-5400000">
        <a:off x="1" y="1116651"/>
        <a:ext cx="1431323" cy="613424"/>
      </dsp:txXfrm>
    </dsp:sp>
    <dsp:sp modelId="{49D52C1B-D520-4F59-9A9E-82EC2D3D31D0}">
      <dsp:nvSpPr>
        <dsp:cNvPr id="0" name=""/>
        <dsp:cNvSpPr/>
      </dsp:nvSpPr>
      <dsp:spPr>
        <a:xfrm rot="5400000">
          <a:off x="3958938" y="-2523298"/>
          <a:ext cx="2122430" cy="71776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400" kern="1200" dirty="0" smtClean="0"/>
            <a:t>Dispositif de levée de doute (classement des cas possibles en exclus ou confirmés)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400" kern="1200" dirty="0" smtClean="0"/>
            <a:t>Hospitalisation des cas confirmés au sein des sites dédiés adultes et pédiatriques de l’ESR (Etablissement de Santé de Référence = AP-HP), puis des établissements de 2</a:t>
          </a:r>
          <a:r>
            <a:rPr lang="fr-FR" sz="1400" kern="1200" baseline="30000" dirty="0" smtClean="0"/>
            <a:t>ème</a:t>
          </a:r>
          <a:r>
            <a:rPr lang="fr-FR" sz="1400" kern="1200" dirty="0" smtClean="0"/>
            <a:t> ligne (Siège SAMU), pas de prise en charge des cas en ambulatoire sauf dérogation.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400" kern="1200" dirty="0" smtClean="0"/>
            <a:t>Augmentation des capacités de prise en charge biologique (PCR) et priorisation si nécessaire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400" kern="1200" dirty="0" smtClean="0"/>
            <a:t>Contact </a:t>
          </a:r>
          <a:r>
            <a:rPr lang="fr-FR" sz="1400" kern="1200" dirty="0" err="1" smtClean="0"/>
            <a:t>tracing</a:t>
          </a:r>
          <a:r>
            <a:rPr lang="fr-FR" sz="1400" kern="1200" dirty="0" smtClean="0"/>
            <a:t> autour des cas confirmés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400" kern="1200" dirty="0" smtClean="0"/>
            <a:t>Mesures-barrière </a:t>
          </a:r>
        </a:p>
      </dsp:txBody>
      <dsp:txXfrm rot="-5400000">
        <a:off x="1431323" y="107925"/>
        <a:ext cx="7074052" cy="1915214"/>
      </dsp:txXfrm>
    </dsp:sp>
    <dsp:sp modelId="{683D738B-74F9-4B1A-8EE5-F49D5323B42B}">
      <dsp:nvSpPr>
        <dsp:cNvPr id="0" name=""/>
        <dsp:cNvSpPr/>
      </dsp:nvSpPr>
      <dsp:spPr>
        <a:xfrm rot="5400000">
          <a:off x="-306712" y="2651500"/>
          <a:ext cx="2044747" cy="143132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Phase 3 (passage du virus en communauté) </a:t>
          </a:r>
          <a:endParaRPr lang="fr-FR" sz="1400" kern="1200" dirty="0"/>
        </a:p>
      </dsp:txBody>
      <dsp:txXfrm rot="-5400000">
        <a:off x="1" y="3060450"/>
        <a:ext cx="1431323" cy="613424"/>
      </dsp:txXfrm>
    </dsp:sp>
    <dsp:sp modelId="{3AB88C5C-9EB9-4EA2-8E40-E165B53A9B71}">
      <dsp:nvSpPr>
        <dsp:cNvPr id="0" name=""/>
        <dsp:cNvSpPr/>
      </dsp:nvSpPr>
      <dsp:spPr>
        <a:xfrm rot="5400000">
          <a:off x="4207271" y="-579498"/>
          <a:ext cx="1625764" cy="71776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kern="1200" dirty="0" smtClean="0"/>
            <a:t>Arrêt des hospitalisations systématiques et du contact </a:t>
          </a:r>
          <a:r>
            <a:rPr lang="fr-FR" sz="1600" kern="1200" dirty="0" err="1" smtClean="0"/>
            <a:t>tracing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kern="1200" dirty="0" smtClean="0"/>
            <a:t>Recentrage de l'hôpital sur la prise en charge des cas les plus lourds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kern="1200" dirty="0" smtClean="0"/>
            <a:t>Prise en charge des formes bénignes ou non compliquées par la médecine de ville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1600" kern="1200" dirty="0" smtClean="0"/>
            <a:t>Mesures - barrière</a:t>
          </a:r>
          <a:endParaRPr lang="fr-FR" sz="1600" kern="1200" dirty="0"/>
        </a:p>
      </dsp:txBody>
      <dsp:txXfrm rot="-5400000">
        <a:off x="1431324" y="2275812"/>
        <a:ext cx="7098297" cy="1467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39088-BB99-4C15-B71A-F5E56234B812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5B916-ABDF-4E14-A063-AFF6223A5D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67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F2761-E60C-45AB-9615-4C0AEC7A01B5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32873-2DD1-47B7-A126-A56D91018A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62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32873-2DD1-47B7-A126-A56D91018A3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38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LOGO_ARS_IDF_territoire graphiqu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0"/>
            <a:ext cx="91440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6663" y="2874963"/>
            <a:ext cx="6111875" cy="1143000"/>
          </a:xfrm>
        </p:spPr>
        <p:txBody>
          <a:bodyPr/>
          <a:lstStyle>
            <a:lvl1pPr marL="0" indent="917575">
              <a:buFontTx/>
              <a:buBlip>
                <a:blip r:embed="rId3"/>
              </a:buBlip>
              <a:tabLst>
                <a:tab pos="806450" algn="l"/>
                <a:tab pos="952500" algn="l"/>
                <a:tab pos="1141413" algn="l"/>
                <a:tab pos="5243513" algn="l"/>
              </a:tabLst>
              <a:defRPr>
                <a:solidFill>
                  <a:srgbClr val="002395"/>
                </a:solidFill>
              </a:defRPr>
            </a:lvl1pPr>
          </a:lstStyle>
          <a:p>
            <a:pPr lvl="0"/>
            <a:r>
              <a:rPr lang="fr-FR" altLang="fr-FR" noProof="0" smtClean="0"/>
              <a:t>Modifiez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5550" y="4165600"/>
            <a:ext cx="6019800" cy="1752600"/>
          </a:xfrm>
        </p:spPr>
        <p:txBody>
          <a:bodyPr/>
          <a:lstStyle>
            <a:lvl1pPr marL="0" indent="927100">
              <a:defRPr>
                <a:solidFill>
                  <a:srgbClr val="7AB800"/>
                </a:solidFill>
              </a:defRPr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94643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86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9850" y="220663"/>
            <a:ext cx="2038350" cy="54419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0663"/>
            <a:ext cx="5962650" cy="54419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92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13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9439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85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86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34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37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538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5652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 Cliquez pour modifier le style du titre</a:t>
            </a:r>
            <a:br>
              <a:rPr lang="fr-FR" altLang="fr-FR" smtClean="0"/>
            </a:br>
            <a:r>
              <a:rPr lang="fr-FR" altLang="fr-FR" smtClean="0"/>
              <a:t>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 Troisième niveau</a:t>
            </a:r>
          </a:p>
        </p:txBody>
      </p:sp>
      <p:pic>
        <p:nvPicPr>
          <p:cNvPr id="1028" name="Picture 14" descr="ARS-TERRITOIRE GRAPHIQU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8778875" y="6477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rgbClr val="002395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rgbClr val="002395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rgbClr val="002395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rgbClr val="002395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rgbClr val="002395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0736E5C0-549D-48CA-A4BD-CCF18D48A1E0}" type="slidenum">
              <a:rPr lang="fr-FR" altLang="fr-FR" smtClean="0">
                <a:cs typeface="+mn-cs"/>
              </a:rPr>
              <a:pPr algn="r" eaLnBrk="1" hangingPunct="1">
                <a:defRPr/>
              </a:pPr>
              <a:t>‹N°›</a:t>
            </a:fld>
            <a:endParaRPr lang="fr-FR" altLang="fr-FR" smtClean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+mj-lt"/>
          <a:ea typeface="+mj-ea"/>
          <a:cs typeface="+mj-cs"/>
        </a:defRPr>
      </a:lvl1pPr>
      <a:lvl2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2pPr>
      <a:lvl3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3pPr>
      <a:lvl4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4pPr>
      <a:lvl5pPr marL="8159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5pPr>
      <a:lvl6pPr marL="12731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eaLnBrk="1" fontAlgn="base" hangingPunct="1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eaLnBrk="1" fontAlgn="base" hangingPunct="1">
        <a:spcBef>
          <a:spcPct val="20000"/>
        </a:spcBef>
        <a:spcAft>
          <a:spcPct val="0"/>
        </a:spcAft>
        <a:buSzPct val="55000"/>
        <a:buBlip>
          <a:blip r:embed="rId15"/>
        </a:buBlip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1484313" indent="-153988" algn="l" rtl="0" eaLnBrk="1" fontAlgn="base" hangingPunct="1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+mn-lt"/>
        </a:defRPr>
      </a:lvl2pPr>
      <a:lvl3pPr marL="1905000" algn="l" rtl="0" eaLnBrk="1" fontAlgn="base" hangingPunct="1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3pPr>
      <a:lvl4pPr marL="270192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31210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35782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40354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44926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494982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uvernement.fr/info-coronavirus" TargetMode="External"/><Relationship Id="rId2" Type="http://schemas.openxmlformats.org/officeDocument/2006/relationships/hyperlink" Target="https://solidarites-sante.gouv.fr/soins-et-maladies/maladies/maladies-infectieuses/coronaviru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olidarites-sante.gouv.fr/soins-et-maladies/maladies/maladies-infectieuses/coronavirus/" TargetMode="External"/><Relationship Id="rId2" Type="http://schemas.openxmlformats.org/officeDocument/2006/relationships/hyperlink" Target="https://www.gouvernement.fr/info-coronavir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dirty="0"/>
              <a:t>N</a:t>
            </a:r>
            <a:r>
              <a:rPr lang="fr-FR" sz="3600" dirty="0" smtClean="0"/>
              <a:t>ouveau coronavirus (Covid-19) : état des lieux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95550" y="4165600"/>
            <a:ext cx="6019800" cy="487536"/>
          </a:xfrm>
        </p:spPr>
        <p:txBody>
          <a:bodyPr/>
          <a:lstStyle/>
          <a:p>
            <a:r>
              <a:rPr lang="fr-FR" dirty="0" smtClean="0"/>
              <a:t>3 </a:t>
            </a:r>
            <a:r>
              <a:rPr lang="fr-FR" dirty="0" smtClean="0"/>
              <a:t>mars 2020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9552" y="4985881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Informations et recommandations à date, qui font l’objet d’une mise à jour régulière sur 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fr-FR" sz="1600" i="1" dirty="0" smtClean="0"/>
              <a:t>le site du ministère des Solidarités et de </a:t>
            </a:r>
            <a:r>
              <a:rPr lang="fr-FR" sz="1600" i="1" dirty="0"/>
              <a:t>la </a:t>
            </a:r>
            <a:r>
              <a:rPr lang="fr-FR" sz="1600" i="1" dirty="0" smtClean="0"/>
              <a:t>Santé </a:t>
            </a:r>
            <a:r>
              <a:rPr lang="fr-FR" sz="1600" i="1" dirty="0"/>
              <a:t>: </a:t>
            </a:r>
            <a:r>
              <a:rPr lang="fr-FR" sz="1600" i="1" dirty="0">
                <a:hlinkClick r:id="rId2"/>
              </a:rPr>
              <a:t>https://solidarites-sante.gouv.fr/soins-et-maladies/maladies/maladies-infectieuses/coronavirus</a:t>
            </a:r>
            <a:r>
              <a:rPr lang="fr-FR" sz="1600" i="1" dirty="0" smtClean="0">
                <a:hlinkClick r:id="rId2"/>
              </a:rPr>
              <a:t>/</a:t>
            </a:r>
            <a:endParaRPr lang="fr-FR" sz="1600" i="1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fr-FR" sz="1600" i="1" dirty="0" smtClean="0"/>
              <a:t>le site du Gouvernement </a:t>
            </a:r>
            <a:r>
              <a:rPr lang="fr-FR" sz="1600" i="1" dirty="0"/>
              <a:t>: </a:t>
            </a:r>
            <a:r>
              <a:rPr lang="fr-FR" sz="1600" i="1" dirty="0">
                <a:hlinkClick r:id="rId3"/>
              </a:rPr>
              <a:t>https://</a:t>
            </a:r>
            <a:r>
              <a:rPr lang="fr-FR" sz="1600" i="1" dirty="0" smtClean="0">
                <a:hlinkClick r:id="rId3"/>
              </a:rPr>
              <a:t>www.gouvernement.fr/info-coronavirus</a:t>
            </a:r>
            <a:endParaRPr lang="fr-FR" sz="1600" i="1" dirty="0" smtClean="0"/>
          </a:p>
          <a:p>
            <a:pPr marL="285750" indent="-285750">
              <a:buFontTx/>
              <a:buChar char="-"/>
            </a:pP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28111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Sites utiles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942" y="1196752"/>
            <a:ext cx="8566720" cy="4114800"/>
          </a:xfrm>
        </p:spPr>
        <p:txBody>
          <a:bodyPr/>
          <a:lstStyle/>
          <a:p>
            <a:pPr marL="0" indent="0">
              <a:buNone/>
            </a:pPr>
            <a:endParaRPr lang="fr-FR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fr-FR" sz="1800" dirty="0"/>
              <a:t>le site d’information du gouvernement : </a:t>
            </a:r>
            <a:r>
              <a:rPr lang="fr-FR" sz="1800" u="sng" dirty="0">
                <a:hlinkClick r:id="rId2"/>
              </a:rPr>
              <a:t>https://www.gouvernement.fr/info-coronavirus</a:t>
            </a:r>
            <a:endParaRPr lang="fr-FR" sz="1800" u="sng" dirty="0"/>
          </a:p>
          <a:p>
            <a:pPr lvl="0"/>
            <a:endParaRPr lang="fr-FR" sz="1800" dirty="0"/>
          </a:p>
          <a:p>
            <a:pPr lvl="0"/>
            <a:r>
              <a:rPr lang="fr-FR" sz="1800" dirty="0"/>
              <a:t>le site d’information du ministère de la santé : </a:t>
            </a:r>
            <a:r>
              <a:rPr lang="fr-FR" sz="1800" u="sng" dirty="0">
                <a:hlinkClick r:id="rId3"/>
              </a:rPr>
              <a:t>https://solidarites-sante.gouv.fr/soins-et-maladies/maladies/maladies-infectieuses/coronavirus/</a:t>
            </a:r>
            <a:endParaRPr lang="fr-FR" sz="1800" u="sng" dirty="0"/>
          </a:p>
          <a:p>
            <a:pPr marL="0" lvl="0" indent="0">
              <a:buNone/>
            </a:pPr>
            <a:endParaRPr lang="fr-FR" sz="1800" dirty="0"/>
          </a:p>
          <a:p>
            <a:r>
              <a:rPr lang="fr-FR" sz="1800" dirty="0"/>
              <a:t>ou appelez le numéro vert (appel gratuit) : </a:t>
            </a:r>
            <a:r>
              <a:rPr lang="fr-FR" sz="1800" b="1" dirty="0"/>
              <a:t>0800 130 000</a:t>
            </a:r>
            <a:endParaRPr lang="fr-FR" sz="1800" dirty="0"/>
          </a:p>
          <a:p>
            <a:pPr marL="0" indent="0">
              <a:buNone/>
            </a:pPr>
            <a:endParaRPr lang="fr-FR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des cas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96752"/>
            <a:ext cx="8515672" cy="495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Etat actuel des connaissances et définition de cas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84784"/>
            <a:ext cx="7848872" cy="2304256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Origine</a:t>
            </a:r>
            <a:r>
              <a:rPr lang="fr-FR" dirty="0"/>
              <a:t>: probablement </a:t>
            </a:r>
            <a:r>
              <a:rPr lang="fr-FR" dirty="0" smtClean="0"/>
              <a:t>animale.</a:t>
            </a:r>
            <a:endParaRPr lang="fr-FR" dirty="0"/>
          </a:p>
          <a:p>
            <a:r>
              <a:rPr lang="fr-FR" dirty="0"/>
              <a:t>Période d’incubation: </a:t>
            </a:r>
            <a:r>
              <a:rPr lang="fr-FR" dirty="0" smtClean="0"/>
              <a:t>5-6 jours</a:t>
            </a:r>
            <a:r>
              <a:rPr lang="fr-FR" dirty="0"/>
              <a:t>, jusqu’à 14 jours.</a:t>
            </a:r>
          </a:p>
          <a:p>
            <a:r>
              <a:rPr lang="fr-FR" dirty="0"/>
              <a:t>Symptômes: fièvre, toux, myalgie, fatigue.</a:t>
            </a:r>
          </a:p>
          <a:p>
            <a:r>
              <a:rPr lang="fr-FR" dirty="0"/>
              <a:t>Guérison: </a:t>
            </a:r>
            <a:r>
              <a:rPr lang="fr-FR" dirty="0" smtClean="0"/>
              <a:t>2 </a:t>
            </a:r>
            <a:r>
              <a:rPr lang="fr-FR" dirty="0"/>
              <a:t>semaines pour les cas modérés, 3-6 semaines pour les cas sévères et critiques.</a:t>
            </a:r>
          </a:p>
          <a:p>
            <a:r>
              <a:rPr lang="fr-FR" dirty="0" smtClean="0"/>
              <a:t>Transmission interhumaine « gouttelettes » .</a:t>
            </a:r>
          </a:p>
          <a:p>
            <a:r>
              <a:rPr lang="fr-FR" dirty="0"/>
              <a:t>Proportion de cas asymptomatiques: inconnue</a:t>
            </a:r>
          </a:p>
          <a:p>
            <a:r>
              <a:rPr lang="fr-FR" dirty="0" smtClean="0"/>
              <a:t>80% formes mineures, 15% sévères, 5% graves</a:t>
            </a:r>
          </a:p>
          <a:p>
            <a:r>
              <a:rPr lang="fr-FR" dirty="0" smtClean="0"/>
              <a:t>Pas de cas pédiatrique grave</a:t>
            </a:r>
            <a:endParaRPr lang="fr-FR" dirty="0"/>
          </a:p>
          <a:p>
            <a:r>
              <a:rPr lang="fr-FR" dirty="0"/>
              <a:t>Taux de reproduction du virus (R0): &gt; 2 voire 3</a:t>
            </a:r>
          </a:p>
          <a:p>
            <a:r>
              <a:rPr lang="fr-FR" dirty="0"/>
              <a:t>Période entre l’apparition de symptômes entre un cas et son cas secondaire: 4,4-7,5 jours.</a:t>
            </a:r>
          </a:p>
          <a:p>
            <a:r>
              <a:rPr lang="fr-FR" smtClean="0"/>
              <a:t>Taux </a:t>
            </a:r>
            <a:r>
              <a:rPr lang="fr-FR" dirty="0" smtClean="0"/>
              <a:t>mortalité 2-3 % 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1331640" y="1124744"/>
            <a:ext cx="662473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858838" indent="-858838" algn="l" rtl="0" eaLnBrk="1" fontAlgn="base" hangingPunct="1">
              <a:spcBef>
                <a:spcPct val="20000"/>
              </a:spcBef>
              <a:spcAft>
                <a:spcPct val="0"/>
              </a:spcAft>
              <a:buSzPct val="55000"/>
              <a:buBlip>
                <a:blip r:embed="rId2"/>
              </a:buBlip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84313" indent="-153988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Char char="-"/>
              <a:defRPr sz="1500">
                <a:solidFill>
                  <a:schemeClr val="tx1"/>
                </a:solidFill>
                <a:latin typeface="+mn-lt"/>
              </a:defRPr>
            </a:lvl2pPr>
            <a:lvl3pPr marL="19050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3pPr>
            <a:lvl4pPr marL="27019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31210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35782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40354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44926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49498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>
              <a:buNone/>
            </a:pPr>
            <a:r>
              <a:rPr lang="fr-FR" sz="2000" i="1" kern="0" dirty="0" smtClean="0">
                <a:solidFill>
                  <a:schemeClr val="accent6"/>
                </a:solidFill>
              </a:rPr>
              <a:t>S'agissant d'un émergent, ces données sont évolutives</a:t>
            </a:r>
          </a:p>
        </p:txBody>
      </p:sp>
    </p:spTree>
    <p:extLst>
      <p:ext uri="{BB962C8B-B14F-4D97-AF65-F5344CB8AC3E}">
        <p14:creationId xmlns:p14="http://schemas.microsoft.com/office/powerpoint/2010/main" val="280453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chiffres </a:t>
            </a:r>
            <a:r>
              <a:rPr lang="fr-FR" sz="1600" dirty="0" smtClean="0"/>
              <a:t>(données </a:t>
            </a:r>
            <a:r>
              <a:rPr lang="fr-FR" sz="1600" dirty="0" smtClean="0"/>
              <a:t>02/03/2020</a:t>
            </a:r>
            <a:r>
              <a:rPr lang="fr-FR" sz="1600" dirty="0" smtClean="0"/>
              <a:t>)</a:t>
            </a:r>
            <a:endParaRPr lang="fr-FR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21088"/>
            <a:ext cx="9183216" cy="2176505"/>
          </a:xfrm>
        </p:spPr>
        <p:txBody>
          <a:bodyPr/>
          <a:lstStyle/>
          <a:p>
            <a:pPr marL="1330325" lvl="1" indent="0">
              <a:buNone/>
            </a:pPr>
            <a:endParaRPr lang="fr-FR" dirty="0" smtClean="0"/>
          </a:p>
          <a:p>
            <a:r>
              <a:rPr lang="fr-FR" sz="1400" u="sng" dirty="0" smtClean="0"/>
              <a:t>En Ile-de-France</a:t>
            </a:r>
          </a:p>
          <a:p>
            <a:pPr lvl="1"/>
            <a:r>
              <a:rPr lang="fr-FR" sz="1400" dirty="0" smtClean="0"/>
              <a:t>Très nette augmentation du nombres de cas depuis le 28/02 </a:t>
            </a:r>
          </a:p>
          <a:p>
            <a:pPr lvl="1"/>
            <a:r>
              <a:rPr lang="fr-FR" sz="1400" dirty="0" smtClean="0"/>
              <a:t>Plus de 150 « sujets contact » de cas confirmés ayant fait l’objet de recommandations d’isolement </a:t>
            </a:r>
          </a:p>
          <a:p>
            <a:pPr lvl="1"/>
            <a:r>
              <a:rPr lang="fr-FR" sz="1400" dirty="0"/>
              <a:t>Plus de 400 cas classés possibles depuis le début de l’épidémie, exclus grâce aux </a:t>
            </a:r>
            <a:r>
              <a:rPr lang="fr-FR" sz="1400" dirty="0" smtClean="0"/>
              <a:t>prélèvements</a:t>
            </a:r>
          </a:p>
          <a:p>
            <a:pPr lvl="1"/>
            <a:r>
              <a:rPr lang="fr-FR" sz="1400" dirty="0" smtClean="0"/>
              <a:t>Des transmissions </a:t>
            </a:r>
            <a:r>
              <a:rPr lang="fr-FR" sz="1400" dirty="0" err="1" smtClean="0"/>
              <a:t>intrahospitalières</a:t>
            </a:r>
            <a:r>
              <a:rPr lang="fr-FR" sz="1400" dirty="0" smtClean="0"/>
              <a:t> (Tenon)</a:t>
            </a:r>
          </a:p>
          <a:p>
            <a:pPr lvl="1"/>
            <a:endParaRPr lang="fr-FR" sz="1400" dirty="0"/>
          </a:p>
          <a:p>
            <a:pPr lvl="1"/>
            <a:endParaRPr lang="fr-FR" sz="1400" dirty="0" smtClean="0"/>
          </a:p>
          <a:p>
            <a:pPr lvl="2">
              <a:buNone/>
            </a:pPr>
            <a:endParaRPr lang="fr-FR" sz="1400" dirty="0" smtClean="0"/>
          </a:p>
          <a:p>
            <a:pPr lvl="1"/>
            <a:endParaRPr lang="fr-FR" sz="1400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478725828"/>
              </p:ext>
            </p:extLst>
          </p:nvPr>
        </p:nvGraphicFramePr>
        <p:xfrm>
          <a:off x="1259632" y="1247703"/>
          <a:ext cx="6840760" cy="3125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23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d’une épidémie émergente</a:t>
            </a:r>
            <a:br>
              <a:rPr lang="fr-FR" dirty="0" smtClean="0"/>
            </a:br>
            <a:r>
              <a:rPr lang="fr-FR" i="1" dirty="0" smtClean="0"/>
              <a:t>Principes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062664" cy="4114800"/>
          </a:xfrm>
        </p:spPr>
        <p:txBody>
          <a:bodyPr/>
          <a:lstStyle/>
          <a:p>
            <a:r>
              <a:rPr lang="fr-FR" dirty="0" smtClean="0"/>
              <a:t>Phases de gestion d’une épidémie :</a:t>
            </a:r>
          </a:p>
          <a:p>
            <a:pPr lvl="1"/>
            <a:r>
              <a:rPr lang="fr-FR" dirty="0" smtClean="0"/>
              <a:t>Freiner l’introduction du virus sur le territoire ;</a:t>
            </a:r>
          </a:p>
          <a:p>
            <a:pPr lvl="1"/>
            <a:r>
              <a:rPr lang="fr-FR" dirty="0" smtClean="0"/>
              <a:t>Freiner la propagation de virus sur le territoire ;</a:t>
            </a:r>
          </a:p>
          <a:p>
            <a:pPr lvl="1"/>
            <a:r>
              <a:rPr lang="fr-FR" dirty="0" smtClean="0"/>
              <a:t>Atténuer les effets de la vague épidémique ;</a:t>
            </a:r>
          </a:p>
          <a:p>
            <a:pPr lvl="1"/>
            <a:r>
              <a:rPr lang="fr-FR" dirty="0" smtClean="0"/>
              <a:t>Revenir à la situation antérieure</a:t>
            </a:r>
          </a:p>
          <a:p>
            <a:pPr lvl="1"/>
            <a:endParaRPr lang="fr-FR" dirty="0" smtClean="0"/>
          </a:p>
          <a:p>
            <a:pPr marL="1330325" lvl="1" indent="0">
              <a:buNone/>
            </a:pPr>
            <a:endParaRPr lang="fr-FR" dirty="0" smtClean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94348" y="2636912"/>
            <a:ext cx="5256584" cy="35283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27584" y="498925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Phase actuelle : 2 (fin)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8297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153400" cy="1143000"/>
          </a:xfrm>
        </p:spPr>
        <p:txBody>
          <a:bodyPr/>
          <a:lstStyle/>
          <a:p>
            <a:r>
              <a:rPr lang="fr-FR" dirty="0" smtClean="0"/>
              <a:t>Evolution de la doctrine de prévention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040560"/>
          </a:xfrm>
        </p:spPr>
        <p:txBody>
          <a:bodyPr/>
          <a:lstStyle/>
          <a:p>
            <a:r>
              <a:rPr lang="fr-FR" dirty="0" smtClean="0"/>
              <a:t>De janvier au 28/02: Mesures visant à limiter le risque d’importation depuis les régions du monde où une circulation active existe</a:t>
            </a:r>
          </a:p>
          <a:p>
            <a:pPr lvl="1"/>
            <a:r>
              <a:rPr lang="fr-FR" dirty="0" smtClean="0"/>
              <a:t>Information aux voyageurs, accueil médicalisé à Roissy,</a:t>
            </a:r>
          </a:p>
          <a:p>
            <a:pPr lvl="1"/>
            <a:r>
              <a:rPr lang="fr-FR" dirty="0" smtClean="0"/>
              <a:t>Isolement des personnes de retour de zone à risque</a:t>
            </a:r>
          </a:p>
          <a:p>
            <a:pPr lvl="1"/>
            <a:r>
              <a:rPr lang="fr-FR" dirty="0" smtClean="0"/>
              <a:t>Suivi des sujets contacts des cas confirmés et isolement des plus à risque</a:t>
            </a:r>
          </a:p>
          <a:p>
            <a:pPr lvl="1"/>
            <a:r>
              <a:rPr lang="fr-FR" dirty="0" smtClean="0"/>
              <a:t>Hospitalisation des cas</a:t>
            </a:r>
          </a:p>
          <a:p>
            <a:r>
              <a:rPr lang="fr-FR" dirty="0" smtClean="0"/>
              <a:t>Depuis le 28/02 (stade 2): Mesures visant à freiner la circulation</a:t>
            </a:r>
          </a:p>
          <a:p>
            <a:pPr lvl="1"/>
            <a:r>
              <a:rPr lang="fr-FR" dirty="0" smtClean="0"/>
              <a:t>Plus d’isolement des personnes de retour de zone à risque asymptomatiques</a:t>
            </a:r>
          </a:p>
          <a:p>
            <a:pPr lvl="1"/>
            <a:r>
              <a:rPr lang="fr-FR" dirty="0" smtClean="0"/>
              <a:t>Renforcement des mesures barrières pour tous (lavage de main, SAH notamment)</a:t>
            </a:r>
          </a:p>
          <a:p>
            <a:pPr lvl="1"/>
            <a:r>
              <a:rPr lang="fr-FR" dirty="0" smtClean="0"/>
              <a:t>Interdiction des grands rassemblements pour limiter les circonstances favorables à la diffusion</a:t>
            </a:r>
          </a:p>
          <a:p>
            <a:pPr lvl="1"/>
            <a:r>
              <a:rPr lang="fr-FR" dirty="0" smtClean="0"/>
              <a:t>Mesures spécifiques pour les zones de cluster (fermetures écoles, éviter les déplacements)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Suivi des sujets contacts des cas confirmés et isolement des plus à risque</a:t>
            </a:r>
          </a:p>
          <a:p>
            <a:pPr lvl="1"/>
            <a:r>
              <a:rPr lang="fr-FR" dirty="0"/>
              <a:t>Hospitalisation des </a:t>
            </a:r>
            <a:r>
              <a:rPr lang="fr-FR" dirty="0" smtClean="0"/>
              <a:t>cas sauf dérogation (possibilité de prise en charge en ambulatoire en </a:t>
            </a:r>
            <a:r>
              <a:rPr lang="fr-FR" dirty="0" err="1" smtClean="0"/>
              <a:t>IdF</a:t>
            </a:r>
            <a:r>
              <a:rPr lang="fr-FR" dirty="0" smtClean="0"/>
              <a:t>)</a:t>
            </a: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57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153400" cy="1143000"/>
          </a:xfrm>
        </p:spPr>
        <p:txBody>
          <a:bodyPr/>
          <a:lstStyle/>
          <a:p>
            <a:r>
              <a:rPr lang="fr-FR" dirty="0" smtClean="0"/>
              <a:t>Rappel des recommandations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4824536"/>
          </a:xfrm>
        </p:spPr>
        <p:txBody>
          <a:bodyPr/>
          <a:lstStyle/>
          <a:p>
            <a:r>
              <a:rPr lang="fr-FR" dirty="0" smtClean="0"/>
              <a:t>Pour tous: </a:t>
            </a:r>
          </a:p>
          <a:p>
            <a:pPr lvl="1"/>
            <a:r>
              <a:rPr lang="fr-FR" dirty="0" smtClean="0"/>
              <a:t>Mesures barrières (lavage des mains, éternuer dans son coude, mouchoir unique, etc.)</a:t>
            </a:r>
          </a:p>
          <a:p>
            <a:pPr lvl="1"/>
            <a:r>
              <a:rPr lang="fr-FR" dirty="0" smtClean="0"/>
              <a:t>Les grands rassemblements sont annulés dès lors: qu’ils regroupent plus de 5000 personnes en milieu confiné, qu’ils sont très exposants ou qu’ils concernent des personnes à risque, y compris en milieu ouvert</a:t>
            </a:r>
          </a:p>
          <a:p>
            <a:r>
              <a:rPr lang="fr-FR" dirty="0" smtClean="0"/>
              <a:t>Pour les sujets contacts « modéré à élevé » de cas confirmés:</a:t>
            </a:r>
          </a:p>
          <a:p>
            <a:pPr lvl="1"/>
            <a:r>
              <a:rPr lang="fr-FR" dirty="0" smtClean="0"/>
              <a:t>Isolement à domicile 14 jours après le dernier contact</a:t>
            </a:r>
          </a:p>
          <a:p>
            <a:pPr lvl="1"/>
            <a:r>
              <a:rPr lang="fr-FR" dirty="0" smtClean="0"/>
              <a:t>Pour les professionnels de santé, adaptation possible (prise de poste possible avec renforcement des mesures barrières)</a:t>
            </a:r>
          </a:p>
          <a:p>
            <a:pPr lvl="1"/>
            <a:r>
              <a:rPr lang="fr-FR" dirty="0" smtClean="0"/>
              <a:t>Surveillance et prélèvements en cas de symptôme, éviction immédiate</a:t>
            </a:r>
          </a:p>
          <a:p>
            <a:pPr lvl="1"/>
            <a:r>
              <a:rPr lang="fr-FR" dirty="0" smtClean="0"/>
              <a:t>Port de masque si contact</a:t>
            </a:r>
          </a:p>
          <a:p>
            <a:r>
              <a:rPr lang="fr-FR" dirty="0" smtClean="0"/>
              <a:t>Pour les personnes revenant de l’étranger (y compris enfants)</a:t>
            </a:r>
          </a:p>
          <a:p>
            <a:pPr lvl="1"/>
            <a:r>
              <a:rPr lang="fr-FR" dirty="0" smtClean="0"/>
              <a:t>Surveillance individuelle pendant 14 jours, plus de mesures d’isolement</a:t>
            </a:r>
          </a:p>
          <a:p>
            <a:r>
              <a:rPr lang="fr-FR" dirty="0" smtClean="0"/>
              <a:t>Pour les personnes résidentes dans une zone de « cluster »</a:t>
            </a:r>
          </a:p>
          <a:p>
            <a:pPr lvl="1"/>
            <a:r>
              <a:rPr lang="fr-FR" dirty="0" smtClean="0"/>
              <a:t>Suivre les mesures prises dans la zone (fermeture écoles…)</a:t>
            </a:r>
          </a:p>
          <a:p>
            <a:pPr lvl="1"/>
            <a:r>
              <a:rPr lang="fr-FR" dirty="0" smtClean="0"/>
              <a:t>Eviter de circuler en dehors de la zone (inciter le télétravail …)</a:t>
            </a:r>
          </a:p>
          <a:p>
            <a:r>
              <a:rPr lang="fr-FR" dirty="0" smtClean="0"/>
              <a:t>Informations: </a:t>
            </a:r>
            <a:r>
              <a:rPr lang="fr-FR" u="sng" dirty="0" smtClean="0"/>
              <a:t>le 15 pour les malades, le numéro vert national (0800 130 000) pour toute question</a:t>
            </a:r>
          </a:p>
          <a:p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22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64679"/>
            <a:ext cx="9144000" cy="544041"/>
          </a:xfrm>
        </p:spPr>
        <p:txBody>
          <a:bodyPr/>
          <a:lstStyle/>
          <a:p>
            <a:r>
              <a:rPr lang="fr-FR" dirty="0" smtClean="0"/>
              <a:t>Montée en puissance du dispositif sanitaire</a:t>
            </a:r>
            <a:br>
              <a:rPr lang="fr-FR" dirty="0" smtClean="0"/>
            </a:br>
            <a:r>
              <a:rPr lang="fr-FR" i="1" dirty="0" smtClean="0"/>
              <a:t>Principes</a:t>
            </a:r>
            <a:endParaRPr lang="fr-FR" sz="20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537869"/>
          </a:xfrm>
        </p:spPr>
        <p:txBody>
          <a:bodyPr/>
          <a:lstStyle/>
          <a:p>
            <a:pPr marL="0" indent="0">
              <a:buNone/>
            </a:pPr>
            <a:r>
              <a:rPr lang="fr-FR" i="1" dirty="0" smtClean="0"/>
              <a:t>Une offre de soins à adapter à la phase de l'épidémie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1330325" lvl="1" indent="0">
              <a:buNone/>
            </a:pP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09417510"/>
              </p:ext>
            </p:extLst>
          </p:nvPr>
        </p:nvGraphicFramePr>
        <p:xfrm>
          <a:off x="339516" y="1772816"/>
          <a:ext cx="8608984" cy="4393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1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Doctrine d’utilisation des masques </a:t>
            </a:r>
            <a:r>
              <a:rPr lang="fr-FR" dirty="0" smtClean="0"/>
              <a:t>(</a:t>
            </a:r>
            <a:r>
              <a:rPr lang="fr-FR" dirty="0" smtClean="0"/>
              <a:t>02/03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fr-FR" dirty="0" smtClean="0"/>
              <a:t>Le </a:t>
            </a:r>
            <a:r>
              <a:rPr lang="fr-FR" dirty="0"/>
              <a:t>port des masques filtrants FFP2 est réservé aux seuls personnels hospitaliers en contact étroit et prolongé avec des cas confirmés (soins intensifs) ; 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Le </a:t>
            </a:r>
            <a:r>
              <a:rPr lang="fr-FR" dirty="0"/>
              <a:t>port des masques chirurgicaux (anti-projections) est réservé aux personnes malades, aux personnes contact des personnes à risque modéré/élevé, aux professionnels de santé recevant des personnes malades, aux personnes chargées du secours à victimes et des transports sanitaires en cas de suspicion de contact avec une personne malade ; </a:t>
            </a:r>
          </a:p>
          <a:p>
            <a:pPr>
              <a:spcBef>
                <a:spcPts val="1200"/>
              </a:spcBef>
            </a:pPr>
            <a:r>
              <a:rPr lang="fr-FR" u="sng" dirty="0" smtClean="0"/>
              <a:t>Pour le </a:t>
            </a:r>
            <a:r>
              <a:rPr lang="fr-FR" u="sng" dirty="0" smtClean="0"/>
              <a:t>reste </a:t>
            </a:r>
            <a:r>
              <a:rPr lang="fr-FR" u="sng" dirty="0"/>
              <a:t>de la </a:t>
            </a:r>
            <a:r>
              <a:rPr lang="fr-FR" u="sng" dirty="0" smtClean="0"/>
              <a:t>population, </a:t>
            </a:r>
            <a:r>
              <a:rPr lang="fr-FR" u="sng" dirty="0" smtClean="0"/>
              <a:t>le port du masque n’est pas recommandé</a:t>
            </a:r>
            <a:r>
              <a:rPr lang="fr-FR" u="sng" dirty="0" smtClean="0"/>
              <a:t>. </a:t>
            </a:r>
            <a:r>
              <a:rPr lang="fr-FR" dirty="0"/>
              <a:t>Les officines ont été invitées à ne pas distribuer des masques en dehors des 2 cas mentionnés précédemment ou d’une indication médicale.</a:t>
            </a:r>
          </a:p>
          <a:p>
            <a:pPr>
              <a:spcBef>
                <a:spcPts val="1200"/>
              </a:spcBef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912869"/>
      </p:ext>
    </p:extLst>
  </p:cSld>
  <p:clrMapOvr>
    <a:masterClrMapping/>
  </p:clrMapOvr>
</p:sld>
</file>

<file path=ppt/theme/theme1.xml><?xml version="1.0" encoding="utf-8"?>
<a:theme xmlns:a="http://schemas.openxmlformats.org/drawingml/2006/main" name="GT 21 février V1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GT 21 février V1</Template>
  <TotalTime>8101</TotalTime>
  <Words>748</Words>
  <Application>Microsoft Office PowerPoint</Application>
  <PresentationFormat>Affichage à l'écran (4:3)</PresentationFormat>
  <Paragraphs>104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GT 21 février V1</vt:lpstr>
      <vt:lpstr>Nouveau coronavirus (Covid-19) : état des lieux </vt:lpstr>
      <vt:lpstr>Répartition des cas</vt:lpstr>
      <vt:lpstr>Etat actuel des connaissances et définition de cas</vt:lpstr>
      <vt:lpstr>Quelques chiffres (données 02/03/2020)</vt:lpstr>
      <vt:lpstr>Gestion d’une épidémie émergente Principes</vt:lpstr>
      <vt:lpstr>Evolution de la doctrine de prévention</vt:lpstr>
      <vt:lpstr>Rappel des recommandations </vt:lpstr>
      <vt:lpstr>Montée en puissance du dispositif sanitaire Principes</vt:lpstr>
      <vt:lpstr>Doctrine d’utilisation des masques (02/03)</vt:lpstr>
      <vt:lpstr>Sites utiles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DEBOS, Yann</cp:lastModifiedBy>
  <cp:revision>430</cp:revision>
  <cp:lastPrinted>2020-02-25T19:01:37Z</cp:lastPrinted>
  <dcterms:created xsi:type="dcterms:W3CDTF">2019-03-04T10:52:20Z</dcterms:created>
  <dcterms:modified xsi:type="dcterms:W3CDTF">2020-03-03T11:32:31Z</dcterms:modified>
</cp:coreProperties>
</file>